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91" r:id="rId5"/>
    <p:sldId id="294" r:id="rId6"/>
    <p:sldId id="293" r:id="rId7"/>
    <p:sldId id="272" r:id="rId8"/>
    <p:sldId id="25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1" r:id="rId21"/>
    <p:sldId id="284" r:id="rId22"/>
    <p:sldId id="285" r:id="rId23"/>
    <p:sldId id="287" r:id="rId24"/>
    <p:sldId id="288" r:id="rId25"/>
    <p:sldId id="296" r:id="rId26"/>
    <p:sldId id="303" r:id="rId27"/>
    <p:sldId id="297" r:id="rId28"/>
    <p:sldId id="298" r:id="rId29"/>
    <p:sldId id="304" r:id="rId30"/>
    <p:sldId id="307" r:id="rId31"/>
    <p:sldId id="306" r:id="rId32"/>
    <p:sldId id="300" r:id="rId33"/>
    <p:sldId id="313" r:id="rId34"/>
    <p:sldId id="310" r:id="rId35"/>
    <p:sldId id="299" r:id="rId36"/>
    <p:sldId id="309" r:id="rId37"/>
    <p:sldId id="311" r:id="rId38"/>
    <p:sldId id="312" r:id="rId39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Cabin Bold" panose="020B0600000101010101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Tlab 돋움 레귤러 Bold" panose="020B0600000101010101" charset="-127"/>
      <p:regular r:id="rId52"/>
    </p:embeddedFont>
    <p:embeddedFont>
      <p:font typeface="Cabin" panose="020B0600000101010101" charset="0"/>
      <p:regular r:id="rId53"/>
    </p:embeddedFont>
    <p:embeddedFont>
      <p:font typeface="Tlab 돋움 레귤러" panose="020B0600000101010101" charset="-127"/>
      <p:regular r:id="rId54"/>
    </p:embeddedFont>
    <p:embeddedFont>
      <p:font typeface="TDTD평고딕" panose="020B0600000101010101" charset="-12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5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4CF"/>
    <a:srgbClr val="A1ADE6"/>
    <a:srgbClr val="CACACA"/>
    <a:srgbClr val="7F7F7F"/>
    <a:srgbClr val="98A9FF"/>
    <a:srgbClr val="90A1F8"/>
    <a:srgbClr val="BDC8FF"/>
    <a:srgbClr val="F9FAF5"/>
    <a:srgbClr val="899BF2"/>
    <a:srgbClr val="D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5262" autoAdjust="0"/>
  </p:normalViewPr>
  <p:slideViewPr>
    <p:cSldViewPr>
      <p:cViewPr varScale="1">
        <p:scale>
          <a:sx n="58" d="100"/>
          <a:sy n="58" d="100"/>
        </p:scale>
        <p:origin x="317" y="62"/>
      </p:cViewPr>
      <p:guideLst>
        <p:guide orient="horz" pos="3528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1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sv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3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0" Type="http://schemas.openxmlformats.org/officeDocument/2006/relationships/image" Target="../media/image36.jpe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07620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 dirty="0" smtClean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2025.02.19</a:t>
            </a:r>
            <a:endParaRPr lang="en-US" sz="2600" spc="41" dirty="0">
              <a:solidFill>
                <a:srgbClr val="25252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직사각형 10"/>
          <p:cNvSpPr/>
          <p:nvPr/>
        </p:nvSpPr>
        <p:spPr>
          <a:xfrm>
            <a:off x="381000" y="3422706"/>
            <a:ext cx="10172700" cy="2476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44"/>
              </a:lnSpc>
            </a:pPr>
            <a:r>
              <a:rPr lang="ko-KR" altLang="en-US" sz="4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지역경제 활성화를</a:t>
            </a:r>
            <a:r>
              <a:rPr lang="ko-KR" altLang="en-US" sz="4000" spc="-249" dirty="0" smtClean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 </a:t>
            </a:r>
            <a:r>
              <a:rPr lang="ko-KR" altLang="en-US" sz="4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위한 여행 데이터분석 </a:t>
            </a:r>
            <a:endParaRPr lang="en-US" altLang="ko-KR" sz="4000" spc="-249" dirty="0" smtClean="0">
              <a:solidFill>
                <a:srgbClr val="6274CF"/>
              </a:solidFill>
              <a:latin typeface="TDTD평고딕"/>
              <a:ea typeface="TDTD평고딕"/>
              <a:cs typeface="TDTD평고딕"/>
            </a:endParaRPr>
          </a:p>
          <a:p>
            <a:pPr algn="ctr">
              <a:lnSpc>
                <a:spcPts val="10044"/>
              </a:lnSpc>
            </a:pPr>
            <a:r>
              <a:rPr lang="ko-KR" altLang="en-US" sz="4000" spc="-249" dirty="0" smtClean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및</a:t>
            </a:r>
            <a:r>
              <a:rPr lang="en-US" altLang="ko-KR" sz="4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 </a:t>
            </a:r>
            <a:r>
              <a:rPr lang="ko-KR" altLang="en-US" sz="4000" spc="-249" dirty="0" err="1" smtClean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워케이션</a:t>
            </a:r>
            <a:r>
              <a:rPr lang="ko-KR" altLang="en-US" sz="4000" spc="-249" dirty="0" smtClean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 </a:t>
            </a:r>
            <a:r>
              <a:rPr lang="ko-KR" altLang="en-US" sz="4000" spc="-249" dirty="0" err="1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지역선정</a:t>
            </a:r>
            <a:r>
              <a:rPr lang="ko-KR" altLang="en-US" sz="4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</a:rPr>
              <a:t> 및 특화 전략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6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7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8034883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변화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41071" y="6019281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581210"/>
            <a:ext cx="7176763" cy="53540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70120" y="4095685"/>
            <a:ext cx="8292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강원도와 부산은 최근까지도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어느 정도의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성장률을 보이며 상승추세이다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특히 부산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언급량이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대비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933%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로 다른 지역 시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/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도 에 비해 뚜렷한 증가세를 보임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경기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·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서울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·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제주는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'21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대비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증감률보다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'23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대비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증감률이 낮아 성장세가 둔화되는 추세다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sp>
        <p:nvSpPr>
          <p:cNvPr id="27" name="TextBox 4"/>
          <p:cNvSpPr txBox="1"/>
          <p:nvPr/>
        </p:nvSpPr>
        <p:spPr>
          <a:xfrm>
            <a:off x="9941071" y="2369244"/>
            <a:ext cx="6629400" cy="15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성장 지역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：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강원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부산</a:t>
            </a:r>
            <a:endParaRPr lang="en-US" altLang="ko-KR" sz="3600" b="1" spc="231" dirty="0" smtClean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잠재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지역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：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경기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,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서울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,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제주</a:t>
            </a:r>
            <a:endParaRPr lang="en-US" altLang="ko-KR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706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3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4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8034883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인기 지역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10068745" y="4873353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797794" y="4287199"/>
            <a:ext cx="8292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년에는 강원도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년에는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제주도가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상위 지역을 차지한다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강원도는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공공기관 최초로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프로그램을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도입하여 큰 성공을 거두었다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제주도는 차별화된 자연환경과 우수한 인프라로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2024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제주시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서귀포시 모두 높은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언급량을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기록하였다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sp>
        <p:nvSpPr>
          <p:cNvPr id="27" name="TextBox 4"/>
          <p:cNvSpPr txBox="1"/>
          <p:nvPr/>
        </p:nvSpPr>
        <p:spPr>
          <a:xfrm>
            <a:off x="10186074" y="2502917"/>
            <a:ext cx="7904320" cy="15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인기 지역 변화</a:t>
            </a:r>
            <a:endParaRPr lang="en-US" altLang="ko-KR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2021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년 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: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강원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&gt; 2024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년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: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제주</a:t>
            </a:r>
            <a:endParaRPr lang="en-US" altLang="ko-KR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26" y="2614781"/>
            <a:ext cx="5619750" cy="3714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27" y="6329531"/>
            <a:ext cx="5619750" cy="3714750"/>
          </a:xfrm>
          <a:prstGeom prst="rect">
            <a:avLst/>
          </a:prstGeom>
        </p:spPr>
      </p:pic>
      <p:sp>
        <p:nvSpPr>
          <p:cNvPr id="20" name="TextBox 28"/>
          <p:cNvSpPr txBox="1"/>
          <p:nvPr/>
        </p:nvSpPr>
        <p:spPr>
          <a:xfrm>
            <a:off x="0" y="-289322"/>
            <a:ext cx="18288000" cy="26613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sp>
        <p:nvSpPr>
          <p:cNvPr id="21" name="Freeform 27"/>
          <p:cNvSpPr/>
          <p:nvPr/>
        </p:nvSpPr>
        <p:spPr>
          <a:xfrm>
            <a:off x="1426798" y="5698158"/>
            <a:ext cx="2022654" cy="512115"/>
          </a:xfrm>
          <a:custGeom>
            <a:avLst/>
            <a:gdLst/>
            <a:ahLst/>
            <a:cxnLst/>
            <a:rect l="l" t="t" r="r" b="b"/>
            <a:pathLst>
              <a:path w="4816592" h="624741">
                <a:moveTo>
                  <a:pt x="0" y="0"/>
                </a:moveTo>
                <a:lnTo>
                  <a:pt x="4816592" y="0"/>
                </a:lnTo>
                <a:lnTo>
                  <a:pt x="4816592" y="624741"/>
                </a:lnTo>
                <a:lnTo>
                  <a:pt x="0" y="624741"/>
                </a:lnTo>
                <a:close/>
              </a:path>
            </a:pathLst>
          </a:custGeom>
          <a:solidFill>
            <a:srgbClr val="6274CF">
              <a:alpha val="29000"/>
            </a:srgbClr>
          </a:solidFill>
          <a:effectLst>
            <a:softEdge rad="63500"/>
          </a:effectLst>
        </p:spPr>
      </p:sp>
      <p:sp>
        <p:nvSpPr>
          <p:cNvPr id="22" name="Freeform 27"/>
          <p:cNvSpPr/>
          <p:nvPr/>
        </p:nvSpPr>
        <p:spPr>
          <a:xfrm>
            <a:off x="1419871" y="9453706"/>
            <a:ext cx="1141321" cy="512115"/>
          </a:xfrm>
          <a:custGeom>
            <a:avLst/>
            <a:gdLst/>
            <a:ahLst/>
            <a:cxnLst/>
            <a:rect l="l" t="t" r="r" b="b"/>
            <a:pathLst>
              <a:path w="4816592" h="624741">
                <a:moveTo>
                  <a:pt x="0" y="0"/>
                </a:moveTo>
                <a:lnTo>
                  <a:pt x="4816592" y="0"/>
                </a:lnTo>
                <a:lnTo>
                  <a:pt x="4816592" y="624741"/>
                </a:lnTo>
                <a:lnTo>
                  <a:pt x="0" y="624741"/>
                </a:lnTo>
                <a:close/>
              </a:path>
            </a:pathLst>
          </a:custGeom>
          <a:solidFill>
            <a:srgbClr val="6274CF">
              <a:alpha val="29000"/>
            </a:srgbClr>
          </a:solidFill>
          <a:effectLst>
            <a:softEdge rad="63500"/>
          </a:effectLst>
        </p:spPr>
      </p:sp>
    </p:spTree>
    <p:extLst>
      <p:ext uri="{BB962C8B-B14F-4D97-AF65-F5344CB8AC3E}">
        <p14:creationId xmlns:p14="http://schemas.microsoft.com/office/powerpoint/2010/main" val="320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25545" y="3537610"/>
            <a:ext cx="6680108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9"/>
              </a:lnSpc>
            </a:pPr>
            <a:r>
              <a:rPr lang="ko-KR" altLang="en-US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주요관광</a:t>
            </a:r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요소 분석</a:t>
            </a:r>
            <a:endParaRPr lang="en-US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97836" y="4533900"/>
            <a:ext cx="7455088" cy="371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Lorem ipsum dolor sit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amet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adipiscing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Integer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elementum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ex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eu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pharetra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pharetra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ligula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libero,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est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in magna.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Donec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et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egestas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tempus ipsum.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Aenean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mauris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molestie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ac in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massa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Praesent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tincidunt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condimentum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Cras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purus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magna.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4113237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개요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0551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1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2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주요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관광요소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비교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4" name="TextBox 4"/>
          <p:cNvSpPr txBox="1"/>
          <p:nvPr/>
        </p:nvSpPr>
        <p:spPr>
          <a:xfrm>
            <a:off x="9906000" y="2661368"/>
            <a:ext cx="80772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언급량상위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30%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지역기준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방문자수</a:t>
            </a:r>
            <a:r>
              <a:rPr lang="en-US" altLang="ko-KR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200" b="1" spc="231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관광소비액</a:t>
            </a:r>
            <a:r>
              <a:rPr lang="en-US" altLang="ko-KR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200" b="1" spc="231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숙박방문자</a:t>
            </a:r>
            <a:r>
              <a:rPr lang="ko-KR" altLang="en-US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비율은　높지만 장기숙박비율은 </a:t>
            </a:r>
            <a:r>
              <a:rPr lang="ko-KR" altLang="en-US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상대적으로 낮다</a:t>
            </a:r>
            <a:r>
              <a:rPr lang="en-US" altLang="ko-KR" sz="32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endParaRPr lang="en-US" sz="32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9677400" y="5114353"/>
            <a:ext cx="8151708" cy="373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상위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30%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지역과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하위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30%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지역으로 데이터프레임을 나눠 각 지역의 주요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관광요소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방문자수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관광소비액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숙박방문자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비율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장기숙박비율 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비교 분석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6032"/>
              </a:lnSpc>
            </a:pP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829801" y="59236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3938" r="50000" b="41659"/>
          <a:stretch/>
        </p:blipFill>
        <p:spPr>
          <a:xfrm>
            <a:off x="1017331" y="3251084"/>
            <a:ext cx="6444113" cy="3035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0804" t="13456" b="42379"/>
          <a:stretch/>
        </p:blipFill>
        <p:spPr>
          <a:xfrm>
            <a:off x="1144561" y="7009444"/>
            <a:ext cx="6323039" cy="3010856"/>
          </a:xfrm>
          <a:prstGeom prst="rect">
            <a:avLst/>
          </a:prstGeom>
        </p:spPr>
      </p:pic>
      <p:sp>
        <p:nvSpPr>
          <p:cNvPr id="27" name="TextBox 7"/>
          <p:cNvSpPr txBox="1"/>
          <p:nvPr/>
        </p:nvSpPr>
        <p:spPr>
          <a:xfrm>
            <a:off x="2344606" y="2371507"/>
            <a:ext cx="177722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2400" b="1" spc="35" dirty="0" smtClean="0">
                <a:solidFill>
                  <a:srgbClr val="7E8DD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방문자수</a:t>
            </a:r>
            <a:endParaRPr lang="en-US" sz="2400" b="1" spc="35" dirty="0">
              <a:solidFill>
                <a:srgbClr val="7E8DD7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5412235" y="2371506"/>
            <a:ext cx="268299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2400" b="1" spc="35" dirty="0" err="1">
                <a:solidFill>
                  <a:srgbClr val="7E8DD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관광소비액</a:t>
            </a:r>
            <a:endParaRPr lang="en-US" sz="2400" b="1" spc="35" dirty="0">
              <a:solidFill>
                <a:srgbClr val="7E8DD7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697747" y="6125170"/>
            <a:ext cx="226465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2400" b="1" spc="35" dirty="0" smtClean="0">
                <a:solidFill>
                  <a:srgbClr val="7E8DD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숙박방문자비율</a:t>
            </a:r>
            <a:endParaRPr lang="en-US" sz="2400" b="1" spc="35" dirty="0">
              <a:solidFill>
                <a:srgbClr val="7E8DD7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5126747" y="6125170"/>
            <a:ext cx="234085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2400" b="1" spc="35" dirty="0" smtClean="0">
                <a:solidFill>
                  <a:srgbClr val="7E8DD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장기숙박비율</a:t>
            </a:r>
            <a:endParaRPr lang="en-US" sz="2400" b="1" spc="35" dirty="0">
              <a:solidFill>
                <a:srgbClr val="7E8DD7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657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9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0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관광요소간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상관관계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9982200" y="3394806"/>
            <a:ext cx="8151708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단기숙박하는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방문자의 비율이 높을수록 전체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숙박방문자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비율도 높아지는 경향이 있다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반면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장기숙박은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전체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숙박방문자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패턴에 유의미한 영향을 미치지 않는다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지역에서 관광소비액은 장기숙박비율과 중간 정도의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양의 상관관계를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나타낸다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단기숙박비율과는 음의 상관관계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</a:t>
            </a:r>
            <a:endParaRPr lang="en-US" altLang="ko-KR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66961" y="5150069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9982200" y="2304438"/>
            <a:ext cx="4709159" cy="9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999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상관관계 해석</a:t>
            </a:r>
            <a:endParaRPr lang="en-US" sz="32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10210799" y="8209418"/>
            <a:ext cx="7110540" cy="1360842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274CF"/>
            </a:solidFill>
            <a:prstDash val="solid"/>
            <a:miter/>
          </a:ln>
        </p:spPr>
      </p:sp>
      <p:sp>
        <p:nvSpPr>
          <p:cNvPr id="7" name="직사각형 6"/>
          <p:cNvSpPr/>
          <p:nvPr/>
        </p:nvSpPr>
        <p:spPr>
          <a:xfrm>
            <a:off x="10895754" y="8253107"/>
            <a:ext cx="6324600" cy="1125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</a:t>
            </a:r>
            <a:r>
              <a:rPr lang="ko-KR" altLang="en-US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</a:t>
            </a:r>
            <a:r>
              <a:rPr lang="ko-KR" altLang="en-US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성격의 </a:t>
            </a:r>
            <a:r>
              <a:rPr lang="ko-KR" altLang="en-US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활성화가 지역관광활성화에 영향을 미치는 것으로 해석할 수 있다</a:t>
            </a:r>
            <a:r>
              <a:rPr lang="en-US" altLang="ko-KR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0293" y="9127122"/>
            <a:ext cx="82127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상위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30%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지역의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주요관광요소（방문자수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관광소비액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숙박방문자비율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평균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숙박일수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단기숙박비율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장기숙박비율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체류시간와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 간의 상관관계를 나타내는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히트맵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 </a:t>
            </a:r>
            <a:endParaRPr lang="en-US" altLang="ko-KR" sz="1400" spc="26" dirty="0">
              <a:latin typeface="Tlab 돋움 레귤러"/>
              <a:ea typeface="Tlab 돋움 레귤러"/>
              <a:cs typeface="Tlab 돋움 레귤러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76" y="2491321"/>
            <a:ext cx="7556724" cy="66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2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3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여행유형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상관관계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829801" y="6432147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58343"/>
            <a:ext cx="7421880" cy="65772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76400" y="8991080"/>
            <a:ext cx="61791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* 2024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년 제주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강원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서울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부산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경기 전체 지역의 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여행유형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쇼핑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숙박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음식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관광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레저스포츠 등</a:t>
            </a:r>
            <a:r>
              <a:rPr lang="en-US" altLang="ko-KR" sz="1400" spc="26" dirty="0" smtClean="0">
                <a:latin typeface="Tlab 돋움 레귤러"/>
                <a:ea typeface="Tlab 돋움 레귤러"/>
                <a:cs typeface="Tlab 돋움 레귤러"/>
              </a:rPr>
              <a:t>)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과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언급량과의</a:t>
            </a:r>
            <a:r>
              <a:rPr lang="ko-KR" altLang="en-US" sz="1400" spc="26" dirty="0" smtClean="0">
                <a:latin typeface="Tlab 돋움 레귤러"/>
                <a:ea typeface="Tlab 돋움 레귤러"/>
                <a:cs typeface="Tlab 돋움 레귤러"/>
              </a:rPr>
              <a:t> 상관관계를 나타낸 </a:t>
            </a:r>
            <a:r>
              <a:rPr lang="ko-KR" altLang="en-US" sz="1400" spc="26" dirty="0" err="1" smtClean="0">
                <a:latin typeface="Tlab 돋움 레귤러"/>
                <a:ea typeface="Tlab 돋움 레귤러"/>
                <a:cs typeface="Tlab 돋움 레귤러"/>
              </a:rPr>
              <a:t>히트맵</a:t>
            </a:r>
            <a:endParaRPr lang="en-US" altLang="ko-KR" sz="1400" spc="26" dirty="0"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0024857" y="2270013"/>
            <a:ext cx="4709159" cy="9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999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상관관계 해석</a:t>
            </a:r>
            <a:endParaRPr lang="en-US" sz="32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9944442" y="3231622"/>
            <a:ext cx="7988823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최근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기준 숙박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과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간의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0.5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이상의 양의 상관관계를 보인다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히트맵과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비교하면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언급량과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숙박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상관관계가 더욱 뚜렷해졌다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특히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2022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년부터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-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상관관계가 높은 수준을 유지하고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있다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ko-KR" altLang="en-US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0055190" y="8065105"/>
            <a:ext cx="7299920" cy="1470378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274CF"/>
            </a:solidFill>
            <a:prstDash val="solid"/>
            <a:miter/>
          </a:ln>
        </p:spPr>
      </p:sp>
      <p:sp>
        <p:nvSpPr>
          <p:cNvPr id="20" name="직사각형 19"/>
          <p:cNvSpPr/>
          <p:nvPr/>
        </p:nvSpPr>
        <p:spPr>
          <a:xfrm>
            <a:off x="10668000" y="8086715"/>
            <a:ext cx="6324600" cy="1240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</a:t>
            </a:r>
            <a:r>
              <a:rPr lang="en-US" altLang="ko-KR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숙박이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언급량에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영향을 미치는 주요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여행유형</a:t>
            </a:r>
            <a:r>
              <a:rPr lang="ko-KR" altLang="en-US" sz="20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이라고 해석할 수 있다</a:t>
            </a:r>
            <a:r>
              <a:rPr lang="en-US" altLang="ko-KR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en-US" altLang="ko-KR" sz="20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4692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3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5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트렌드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상관관계</a:t>
            </a:r>
            <a:endParaRPr lang="ko-KR" alt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02185" y="5171315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7" name="TextBox 4"/>
          <p:cNvSpPr txBox="1"/>
          <p:nvPr/>
        </p:nvSpPr>
        <p:spPr>
          <a:xfrm>
            <a:off x="10013080" y="2227141"/>
            <a:ext cx="4709159" cy="9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999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상관관계 해석</a:t>
            </a:r>
            <a:endParaRPr lang="en-US" sz="32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9932665" y="3188750"/>
            <a:ext cx="7988823" cy="3970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대비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2024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과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기타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'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트렌드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언급량과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워케이션간의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상관관계가 가장 높게 나타났다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특히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＇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기타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＇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트렌드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언급량과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언급량간의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상관관계가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2021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히트맵과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비교했을때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현저히 상관관계가 높게 나타난다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endParaRPr lang="en-US" altLang="ko-KR" dirty="0"/>
          </a:p>
        </p:txBody>
      </p:sp>
      <p:sp>
        <p:nvSpPr>
          <p:cNvPr id="19" name="Freeform 3"/>
          <p:cNvSpPr/>
          <p:nvPr/>
        </p:nvSpPr>
        <p:spPr>
          <a:xfrm>
            <a:off x="10231336" y="7244522"/>
            <a:ext cx="7110540" cy="1515710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274CF"/>
            </a:solidFill>
            <a:prstDash val="solid"/>
            <a:miter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1" y="2567304"/>
            <a:ext cx="6938083" cy="619292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68089" y="7305975"/>
            <a:ext cx="6324600" cy="1240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기타 </a:t>
            </a:r>
            <a:r>
              <a:rPr lang="en-US" altLang="ko-KR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체험이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언급량에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영향을 미치는 주요 </a:t>
            </a:r>
            <a:r>
              <a:rPr lang="ko-KR" altLang="en-US" sz="20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트렌드라고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판단할 수 있다</a:t>
            </a:r>
            <a:r>
              <a:rPr lang="en-US" altLang="ko-KR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r>
              <a:rPr lang="ko-KR" altLang="en-US" sz="20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endParaRPr lang="en-US" altLang="ko-KR" sz="20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10889" y="9067775"/>
            <a:ext cx="6845144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기타 트렌드의 주요 키워드는 투어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데이트코스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해외여행 등이다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05813" y="8960053"/>
            <a:ext cx="66155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* 2024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년 제주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강원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서울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부산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경기 전체 지역의  트렌드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휴식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/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힐링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레포츠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기타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미식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체험</a:t>
            </a:r>
            <a:r>
              <a:rPr lang="en-US" altLang="ko-KR" sz="1400" spc="26" dirty="0">
                <a:latin typeface="Tlab 돋움 레귤러"/>
                <a:ea typeface="Tlab 돋움 레귤러"/>
                <a:cs typeface="Tlab 돋움 레귤러"/>
              </a:rPr>
              <a:t>)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과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언급량과의</a:t>
            </a:r>
            <a:r>
              <a:rPr lang="ko-KR" altLang="en-US" sz="1400" spc="26" dirty="0">
                <a:latin typeface="Tlab 돋움 레귤러"/>
                <a:ea typeface="Tlab 돋움 레귤러"/>
                <a:cs typeface="Tlab 돋움 레귤러"/>
              </a:rPr>
              <a:t> 상관관계를 나타낸 </a:t>
            </a:r>
            <a:r>
              <a:rPr lang="ko-KR" altLang="en-US" sz="1400" spc="26" dirty="0" err="1">
                <a:latin typeface="Tlab 돋움 레귤러"/>
                <a:ea typeface="Tlab 돋움 레귤러"/>
                <a:cs typeface="Tlab 돋움 레귤러"/>
              </a:rPr>
              <a:t>히트맵</a:t>
            </a:r>
            <a:endParaRPr lang="en-US" altLang="ko-KR" sz="1400" spc="26" dirty="0">
              <a:latin typeface="Tlab 돋움 레귤러"/>
              <a:ea typeface="Tlab 돋움 레귤러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27511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397836" y="4533900"/>
            <a:ext cx="7455088" cy="371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Lorem ipsum dolor sit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amet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adipiscing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Integer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elementum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ex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eu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pharetra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pharetra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ligula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libero,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est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in magna.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Donec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et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egestas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tempus ipsum.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Aenean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mauris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molestie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ac in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massa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Praesent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tincidunt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condimentum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Cras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purus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magna.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4113237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개요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0134600" y="3446318"/>
            <a:ext cx="6217921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9" b="1" spc="2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지역별 </a:t>
            </a:r>
            <a:r>
              <a:rPr lang="ko-KR" altLang="en-US" sz="3999" b="1" spc="231" dirty="0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관광지표</a:t>
            </a:r>
            <a:r>
              <a:rPr lang="ko-KR" altLang="en-US" sz="3999" b="1" spc="2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비교 분석</a:t>
            </a:r>
            <a:endParaRPr lang="en-US" altLang="ko-KR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42091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50" name="Group 6"/>
          <p:cNvGrpSpPr/>
          <p:nvPr/>
        </p:nvGrpSpPr>
        <p:grpSpPr>
          <a:xfrm>
            <a:off x="9165189" y="21907"/>
            <a:ext cx="9137067" cy="10287000"/>
            <a:chOff x="250666" y="186410"/>
            <a:chExt cx="1567131" cy="1763023"/>
          </a:xfrm>
        </p:grpSpPr>
        <p:sp>
          <p:nvSpPr>
            <p:cNvPr id="51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관광지표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비교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829801" y="59236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896" r="40013"/>
          <a:stretch/>
        </p:blipFill>
        <p:spPr>
          <a:xfrm>
            <a:off x="81441" y="3116275"/>
            <a:ext cx="8610600" cy="3406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0452" t="13774"/>
          <a:stretch/>
        </p:blipFill>
        <p:spPr>
          <a:xfrm>
            <a:off x="1491141" y="6743700"/>
            <a:ext cx="5791200" cy="3138845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10134600" y="2654035"/>
            <a:ext cx="7950720" cy="15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숙박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 지표가 </a:t>
            </a:r>
            <a:r>
              <a:rPr lang="ko-KR" altLang="en-US" sz="3600" b="1" spc="231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상위 지역의 주요 요소이다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963149" y="4453458"/>
            <a:ext cx="798882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상위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지역에서</a:t>
            </a:r>
            <a:r>
              <a:rPr lang="en-US" altLang="ko-KR" sz="2400" dirty="0" smtClean="0"/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레저스포츠를 제외한 쇼핑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음식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관광 지표의 수치가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하위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지역보다 높게 나타난다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지역의 숙박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관광 지표가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하위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지역보다 현저히 높게 나타난다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13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6" name="Group 6"/>
          <p:cNvGrpSpPr/>
          <p:nvPr/>
        </p:nvGrpSpPr>
        <p:grpSpPr>
          <a:xfrm>
            <a:off x="9159240" y="0"/>
            <a:ext cx="9137067" cy="10287000"/>
            <a:chOff x="250666" y="186410"/>
            <a:chExt cx="1567131" cy="1763023"/>
          </a:xfrm>
        </p:grpSpPr>
        <p:sp>
          <p:nvSpPr>
            <p:cNvPr id="17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2109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상위 </a:t>
            </a:r>
            <a:r>
              <a:rPr lang="en-US" altLang="ko-KR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 지역 최대 관광 지표 분석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10134600" y="2857500"/>
            <a:ext cx="71628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자연관광은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상위</a:t>
            </a:r>
            <a:endParaRPr lang="en-US" altLang="ko-KR" sz="3600" b="1" spc="231" dirty="0" smtClean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 지역의 최대 관광 지표이다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831111" y="4762500"/>
            <a:ext cx="814031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1~6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위 지역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서귀포시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강릉시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양양군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속초시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고성군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의 최대 관광 지표가 자연관광이다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실제 언급된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키워드는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낙산해변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양양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대포항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속초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강릉솔향수목원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강릉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천지연폭포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아야진해수욕장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고성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등이 있다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" y="4034850"/>
            <a:ext cx="8550018" cy="45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"/>
          <p:cNvSpPr/>
          <p:nvPr/>
        </p:nvSpPr>
        <p:spPr>
          <a:xfrm>
            <a:off x="1752600" y="4152900"/>
            <a:ext cx="2050895" cy="1793601"/>
          </a:xfrm>
          <a:custGeom>
            <a:avLst/>
            <a:gdLst/>
            <a:ahLst/>
            <a:cxnLst/>
            <a:rect l="l" t="t" r="r" b="b"/>
            <a:pathLst>
              <a:path w="2050895" h="1793601">
                <a:moveTo>
                  <a:pt x="0" y="0"/>
                </a:moveTo>
                <a:lnTo>
                  <a:pt x="2050895" y="0"/>
                </a:lnTo>
                <a:lnTo>
                  <a:pt x="2050895" y="1793602"/>
                </a:lnTo>
                <a:lnTo>
                  <a:pt x="0" y="1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68" name="Freeform 2"/>
          <p:cNvSpPr/>
          <p:nvPr/>
        </p:nvSpPr>
        <p:spPr>
          <a:xfrm>
            <a:off x="14817999" y="4207061"/>
            <a:ext cx="1793601" cy="1793601"/>
          </a:xfrm>
          <a:custGeom>
            <a:avLst/>
            <a:gdLst/>
            <a:ahLst/>
            <a:cxnLst/>
            <a:rect l="l" t="t" r="r" b="b"/>
            <a:pathLst>
              <a:path w="1793601" h="1793601">
                <a:moveTo>
                  <a:pt x="0" y="0"/>
                </a:moveTo>
                <a:lnTo>
                  <a:pt x="1793601" y="0"/>
                </a:lnTo>
                <a:lnTo>
                  <a:pt x="1793601" y="1793602"/>
                </a:lnTo>
                <a:lnTo>
                  <a:pt x="0" y="1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4"/>
          <p:cNvSpPr/>
          <p:nvPr/>
        </p:nvSpPr>
        <p:spPr>
          <a:xfrm>
            <a:off x="10284941" y="4207061"/>
            <a:ext cx="2059459" cy="1793601"/>
          </a:xfrm>
          <a:custGeom>
            <a:avLst/>
            <a:gdLst/>
            <a:ahLst/>
            <a:cxnLst/>
            <a:rect l="l" t="t" r="r" b="b"/>
            <a:pathLst>
              <a:path w="2059459" h="1793601">
                <a:moveTo>
                  <a:pt x="0" y="0"/>
                </a:moveTo>
                <a:lnTo>
                  <a:pt x="2059459" y="0"/>
                </a:lnTo>
                <a:lnTo>
                  <a:pt x="2059459" y="1793602"/>
                </a:lnTo>
                <a:lnTo>
                  <a:pt x="0" y="1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1" name="AutoShape 5"/>
          <p:cNvSpPr/>
          <p:nvPr/>
        </p:nvSpPr>
        <p:spPr>
          <a:xfrm>
            <a:off x="4778746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6"/>
          <p:cNvSpPr/>
          <p:nvPr/>
        </p:nvSpPr>
        <p:spPr>
          <a:xfrm>
            <a:off x="9134475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"/>
          <p:cNvSpPr/>
          <p:nvPr/>
        </p:nvSpPr>
        <p:spPr>
          <a:xfrm>
            <a:off x="13499729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Freeform 8"/>
          <p:cNvSpPr/>
          <p:nvPr/>
        </p:nvSpPr>
        <p:spPr>
          <a:xfrm>
            <a:off x="5948565" y="4293045"/>
            <a:ext cx="2128635" cy="1621633"/>
          </a:xfrm>
          <a:custGeom>
            <a:avLst/>
            <a:gdLst/>
            <a:ahLst/>
            <a:cxnLst/>
            <a:rect l="l" t="t" r="r" b="b"/>
            <a:pathLst>
              <a:path w="2128635" h="1621633">
                <a:moveTo>
                  <a:pt x="0" y="0"/>
                </a:moveTo>
                <a:lnTo>
                  <a:pt x="2128635" y="0"/>
                </a:lnTo>
                <a:lnTo>
                  <a:pt x="2128635" y="1621633"/>
                </a:lnTo>
                <a:lnTo>
                  <a:pt x="0" y="1621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5" name="TextBox 11"/>
          <p:cNvSpPr txBox="1"/>
          <p:nvPr/>
        </p:nvSpPr>
        <p:spPr>
          <a:xfrm>
            <a:off x="1115987" y="6644167"/>
            <a:ext cx="3327929" cy="4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6" name="TextBox 12"/>
          <p:cNvSpPr txBox="1"/>
          <p:nvPr/>
        </p:nvSpPr>
        <p:spPr>
          <a:xfrm>
            <a:off x="5292646" y="6644167"/>
            <a:ext cx="3327929" cy="4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정제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TextBox 13"/>
          <p:cNvSpPr txBox="1"/>
          <p:nvPr/>
        </p:nvSpPr>
        <p:spPr>
          <a:xfrm>
            <a:off x="9648825" y="6644167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분석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TextBox 14"/>
          <p:cNvSpPr txBox="1"/>
          <p:nvPr/>
        </p:nvSpPr>
        <p:spPr>
          <a:xfrm>
            <a:off x="14014079" y="6644167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3200" b="1" spc="32" dirty="0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161104" y="4595591"/>
            <a:ext cx="7620000" cy="3824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This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analysis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aims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to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identify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suitable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workcation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areas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by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examining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regions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with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high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mention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rates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but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low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visitor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numbers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, and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areas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with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high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long-stay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ratios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It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also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considers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improving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correlations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between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long-stay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rates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and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tourism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spending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to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select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appropriate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workcation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locations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4113237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개요 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0134600" y="3446318"/>
            <a:ext cx="3937809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지역 선정 </a:t>
            </a:r>
            <a:r>
              <a:rPr lang="ko-KR" altLang="en-US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필터링</a:t>
            </a:r>
            <a:endParaRPr lang="en-US" altLang="ko-KR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7520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상위 </a:t>
            </a:r>
            <a:r>
              <a:rPr lang="en-US" altLang="ko-KR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30% 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지역의 방문자수 순위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287000" y="2731931"/>
            <a:ext cx="7437466" cy="15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지역선정기준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 :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endParaRPr lang="en-US" altLang="ko-KR" sz="3600" b="1" spc="231" dirty="0" smtClean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은 높지만 방문자수가 적은 지역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0143113" y="4831307"/>
            <a:ext cx="798293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언급량은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높지만 방문자수가 적은 지역을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지역경제활성화를 위한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적정 지역으로 판단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상위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30%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지역을 방문자수 순위로 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>
              <a:lnSpc>
                <a:spcPct val="200000"/>
              </a:lnSpc>
            </a:pP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 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나열한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뒤 하위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15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개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지역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선정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방문자수 하위 지역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춘천시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금정구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가평군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속초시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 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영도구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양양군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고성군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4" y="3966518"/>
            <a:ext cx="8350082" cy="498134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172200" y="7363469"/>
            <a:ext cx="2148396" cy="1677879"/>
          </a:xfrm>
          <a:prstGeom prst="ellipse">
            <a:avLst/>
          </a:prstGeom>
          <a:solidFill>
            <a:srgbClr val="FFFF00">
              <a:alpha val="17000"/>
            </a:srgb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6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7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장기숙박비율 순위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897568" y="6076209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317134" y="2725034"/>
            <a:ext cx="7437466" cy="15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지역선정기준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: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장기숙박비율이 높은 지역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0180983" y="4838035"/>
            <a:ext cx="7649817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장기숙박비율이 높은 지역을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성장률이 높은 잠재지역으로 선정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장기숙박비율 상위 지역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: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금정구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영도구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태백시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춘천시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인제군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삼척시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그러나 장기숙박비율 상위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7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개 지역 모두 장기숙박비율이 감소하는 추세이다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95700"/>
            <a:ext cx="8161085" cy="404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6" y="4387027"/>
            <a:ext cx="553998" cy="2667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선 정 된 </a:t>
            </a:r>
            <a:r>
              <a:rPr lang="en-US" altLang="ko-KR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15</a:t>
            </a:r>
            <a:r>
              <a: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개 </a:t>
            </a:r>
            <a:r>
              <a:rPr lang="ko-KR" altLang="en-US" sz="2400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지 역</a:t>
            </a:r>
            <a:endParaRPr lang="ko-KR" altLang="en-US" sz="24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7807292"/>
            <a:ext cx="245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장기숙박비율</a:t>
            </a:r>
            <a:r>
              <a:rPr lang="en-US" altLang="ko-KR" sz="2400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rPr>
              <a:t>(%)</a:t>
            </a:r>
            <a:endParaRPr lang="ko-KR" altLang="en-US" sz="24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6155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1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5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2109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장기숙박비율과 관광소비액의 상관관계 개선도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897568" y="6307525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210800" y="2649681"/>
            <a:ext cx="7437466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지역선정기준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 :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장기숙박비율과 관광소비액의 상관관계가 개선되고 있는 지역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0063676" y="5336035"/>
            <a:ext cx="798882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장기숙박비율 상위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7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개 지역 모두 장기숙박비율과 관광소비액의 상관관계가 음의 상관관계를 나타낸다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장기숙박비율과 관광소비액의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상관관계가 개선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>
              <a:lnSpc>
                <a:spcPct val="200000"/>
              </a:lnSpc>
            </a:pP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 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되고 있는 지역을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적정 지역으로 선정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>
              <a:lnSpc>
                <a:spcPct val="200000"/>
              </a:lnSpc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   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춘천시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영도구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금정구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16472"/>
            <a:ext cx="7700953" cy="5121004"/>
          </a:xfrm>
          <a:prstGeom prst="rect">
            <a:avLst/>
          </a:prstGeom>
        </p:spPr>
      </p:pic>
      <p:sp>
        <p:nvSpPr>
          <p:cNvPr id="17" name="TextBox 31"/>
          <p:cNvSpPr txBox="1"/>
          <p:nvPr/>
        </p:nvSpPr>
        <p:spPr>
          <a:xfrm>
            <a:off x="7010400" y="6066605"/>
            <a:ext cx="97674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31"/>
          <p:cNvSpPr txBox="1"/>
          <p:nvPr/>
        </p:nvSpPr>
        <p:spPr>
          <a:xfrm>
            <a:off x="7024251" y="6784519"/>
            <a:ext cx="976749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악화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95400" y="6887343"/>
            <a:ext cx="7010400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81507" y="4043560"/>
            <a:ext cx="2083327" cy="749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673" lvl="1">
              <a:lnSpc>
                <a:spcPts val="6136"/>
              </a:lnSpc>
            </a:pPr>
            <a:r>
              <a:rPr lang="ko-KR" altLang="en-US" sz="20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영도구</a:t>
            </a:r>
            <a:r>
              <a:rPr lang="en-US" altLang="ko-KR" sz="20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0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금정구</a:t>
            </a:r>
            <a:endParaRPr lang="en-US" altLang="ko-KR" sz="20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47800" y="5582245"/>
            <a:ext cx="1167371" cy="749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673" lvl="1">
              <a:lnSpc>
                <a:spcPts val="6136"/>
              </a:lnSpc>
            </a:pPr>
            <a:r>
              <a:rPr lang="ko-KR" altLang="en-US" sz="20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춘천시</a:t>
            </a:r>
            <a:endParaRPr lang="en-US" altLang="ko-KR" sz="20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5985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25544" y="3537610"/>
            <a:ext cx="7252855" cy="66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ko-KR" altLang="en-US" sz="3999" b="1" spc="2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</a:t>
            </a:r>
            <a:r>
              <a:rPr lang="ko-KR" altLang="en-US" sz="3999" b="1" spc="231" dirty="0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클러스터링</a:t>
            </a:r>
            <a:endParaRPr lang="en-US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25544" y="4533900"/>
            <a:ext cx="7252855" cy="3270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Regional clustering involved adjusting stay rates, selecting 22 key variables, standardizing with </a:t>
            </a:r>
            <a:r>
              <a:rPr lang="en-US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StandardScaler</a:t>
            </a:r>
            <a:r>
              <a:rPr lang="en-US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, reducing to 7 PCA components (90% variance), determining 4 clusters via Elbow Method and silhouette analysis, and applying K-means.</a:t>
            </a:r>
            <a:endParaRPr lang="en-US" sz="24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525623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개요 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 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14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2184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</a:t>
            </a: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클러스터링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058400" y="2792954"/>
            <a:ext cx="743746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지역선정기준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: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선정된 상관관계 개선 지역과 공통된 지역 군집 선정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966834" y="4762500"/>
            <a:ext cx="7757632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사용된 변수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: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평균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숙박일수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-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단기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숙박비율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관광소비액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천원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여행 목적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쇼핑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숙박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음식 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동반 유형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배우자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부모님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회사동료 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 정보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방문자수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체류시간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등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),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군집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0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이 춘천시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영도구를 포함하는 군집으로 군집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0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의 특징을 이용한 두 지역의 마케팅 전략 수립에 용이하다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941" r="32744"/>
          <a:stretch/>
        </p:blipFill>
        <p:spPr>
          <a:xfrm>
            <a:off x="685800" y="3055669"/>
            <a:ext cx="6399615" cy="61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군집화 결과 해석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130384" y="1804751"/>
            <a:ext cx="7437466" cy="750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분석 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결과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: 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군집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0 (</a:t>
            </a:r>
            <a:r>
              <a:rPr lang="ko-KR" altLang="en-US" sz="3600" b="1" spc="231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저소비형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  <a:endParaRPr lang="en-US" altLang="ko-KR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973768" y="2961746"/>
            <a:ext cx="7757632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자연관광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소비가 가장 높은 그룹이며 체험관광 소비도 상대적으로 높음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가족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단위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부모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-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자녀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)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방문이 많음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방문자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거리가 가장 길고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체류시간이 가장 김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-&gt;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멀리서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오는 장기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체류형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방문객이 많을 가능성이 있음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쇼핑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및 음식 소비가 상대적으로 낮음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941" r="32744"/>
          <a:stretch/>
        </p:blipFill>
        <p:spPr>
          <a:xfrm>
            <a:off x="685800" y="3055669"/>
            <a:ext cx="6399615" cy="6117279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210799" y="8209418"/>
            <a:ext cx="7110540" cy="1360842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274CF"/>
            </a:solidFill>
            <a:prstDash val="solid"/>
            <a:miter/>
          </a:ln>
        </p:spPr>
      </p:sp>
      <p:sp>
        <p:nvSpPr>
          <p:cNvPr id="14" name="직사각형 13"/>
          <p:cNvSpPr/>
          <p:nvPr/>
        </p:nvSpPr>
        <p:spPr>
          <a:xfrm>
            <a:off x="11049000" y="8247043"/>
            <a:ext cx="5944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자연</a:t>
            </a:r>
            <a:r>
              <a:rPr lang="en-US" altLang="ko-KR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·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 </a:t>
            </a:r>
            <a:r>
              <a:rPr lang="ko-KR" altLang="en-US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가족형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en-US" altLang="ko-KR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장기체류형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en-US" altLang="ko-KR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전략이 알맞은 그룹으로 </a:t>
            </a:r>
            <a:r>
              <a:rPr lang="ko-KR" altLang="en-US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저소비형</a:t>
            </a:r>
            <a:r>
              <a:rPr lang="ko-KR" altLang="en-US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특성을 갖는다</a:t>
            </a:r>
            <a:r>
              <a:rPr lang="en-US" altLang="ko-KR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en-US" altLang="ko-KR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25524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시계열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예측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134600" y="2847020"/>
            <a:ext cx="743746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영도구의 가족동반 자연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체험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관광형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잠재력</a:t>
            </a:r>
            <a:endParaRPr 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966834" y="4762500"/>
            <a:ext cx="748296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예측 변수 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: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군집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0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의 특성을 반영한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가족형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자연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·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 관광 중심의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잠재력을 예측 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시계열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예측 결과 대략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2025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년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2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월이후로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영도구의 군집의 특성을 반영한 가족동반 자연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관광형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잠재 지표가 하락하는 추세이다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따라서 이 시점에 적절한 마케팅 전략이 필요하다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73200"/>
            <a:ext cx="7986532" cy="43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25544" y="3537610"/>
            <a:ext cx="7252855" cy="66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ko-KR" altLang="en-US" sz="3999" b="1" spc="2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지자체 마케팅 전략</a:t>
            </a:r>
            <a:endParaRPr lang="en-US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97836" y="4533900"/>
            <a:ext cx="7455088" cy="371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Lorem ipsum dolor sit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amet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adipiscing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Integer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elementum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ex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eu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pharetra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pharetra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ligula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libero,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suscipit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est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in magna.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Donec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et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egestas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tempus ipsum.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Aenean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at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lectus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mauris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molestie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consectetur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ac in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massa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Praesent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tincidunt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vel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justo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ut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condimentum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Cras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nec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purus</a:t>
            </a:r>
            <a:r>
              <a:rPr 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magna.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70088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마케팅 전략 개요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14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0769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/>
          <p:cNvSpPr/>
          <p:nvPr/>
        </p:nvSpPr>
        <p:spPr>
          <a:xfrm>
            <a:off x="1006542" y="3948763"/>
            <a:ext cx="7414957" cy="5461937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6274C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Freeform 12"/>
          <p:cNvSpPr/>
          <p:nvPr/>
        </p:nvSpPr>
        <p:spPr>
          <a:xfrm>
            <a:off x="1584855" y="3396743"/>
            <a:ext cx="4388839" cy="1204546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6274CF"/>
          </a:solidFill>
        </p:spPr>
      </p:sp>
      <p:sp>
        <p:nvSpPr>
          <p:cNvPr id="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144562" y="1306831"/>
            <a:ext cx="1104743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마케팅 전략 도출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2163694" y="3716424"/>
            <a:ext cx="3327929" cy="46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2800" b="1" spc="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군집분석 결과 </a:t>
            </a:r>
            <a:r>
              <a:rPr lang="en-US" altLang="ko-KR" sz="2800" b="1" spc="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endParaRPr lang="en-US" sz="2800" b="1" spc="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52451" y="5357503"/>
            <a:ext cx="58199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자연관광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소비가 가장 높은 그룹이며 체험관광 소비도 상대적으로 </a:t>
            </a:r>
            <a:r>
              <a:rPr lang="ko-KR" altLang="en-US" sz="24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높다</a:t>
            </a:r>
            <a:r>
              <a:rPr lang="en-US" altLang="ko-KR" sz="24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  <a:endParaRPr lang="en-US" altLang="ko-KR" sz="24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가족 단위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부모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-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자녀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) 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방문이 </a:t>
            </a:r>
            <a:r>
              <a:rPr lang="ko-KR" altLang="en-US" sz="24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많다</a:t>
            </a:r>
            <a:r>
              <a:rPr lang="en-US" altLang="ko-KR" sz="24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  <a:endParaRPr lang="ko-KR" altLang="en-US" sz="24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9" name="Freeform 23"/>
          <p:cNvSpPr/>
          <p:nvPr/>
        </p:nvSpPr>
        <p:spPr>
          <a:xfrm>
            <a:off x="9406734" y="638398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26"/>
          <p:cNvSpPr/>
          <p:nvPr/>
        </p:nvSpPr>
        <p:spPr>
          <a:xfrm>
            <a:off x="8997156" y="638398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1"/>
          <p:cNvSpPr txBox="1"/>
          <p:nvPr/>
        </p:nvSpPr>
        <p:spPr>
          <a:xfrm>
            <a:off x="10515600" y="6922212"/>
            <a:ext cx="70866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자연 속에서 업무와 휴식을 병행하는 </a:t>
            </a:r>
            <a:r>
              <a:rPr lang="ko-KR" altLang="en-US" sz="2400" b="1" spc="3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스토리</a:t>
            </a:r>
            <a:endParaRPr lang="ko-KR" altLang="en-US" sz="2400" b="1" spc="32" dirty="0">
              <a:solidFill>
                <a:schemeClr val="tx1">
                  <a:lumMod val="50000"/>
                  <a:lumOff val="50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부모와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자녀가 함께 즐길 수 있는 </a:t>
            </a:r>
            <a:r>
              <a:rPr lang="ko-KR" altLang="en-US" sz="2400" b="1" spc="3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체험형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프로그램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소개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7605" y="3075357"/>
            <a:ext cx="2521576" cy="2477593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1200" y="3069278"/>
            <a:ext cx="2522369" cy="2477593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0134600" y="5981699"/>
            <a:ext cx="7704353" cy="538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' </a:t>
            </a:r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가족과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함께하는 </a:t>
            </a:r>
            <a:r>
              <a:rPr lang="ko-KR" altLang="en-US" sz="2800" b="1" spc="217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' </a:t>
            </a:r>
            <a:r>
              <a:rPr lang="ko-KR" altLang="en-US" sz="2800" b="1" spc="217" dirty="0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브랜딩</a:t>
            </a:r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콘텐츠 </a:t>
            </a:r>
          </a:p>
        </p:txBody>
      </p:sp>
    </p:spTree>
    <p:extLst>
      <p:ext uri="{BB962C8B-B14F-4D97-AF65-F5344CB8AC3E}">
        <p14:creationId xmlns:p14="http://schemas.microsoft.com/office/powerpoint/2010/main" val="39026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"/>
          <p:cNvSpPr/>
          <p:nvPr/>
        </p:nvSpPr>
        <p:spPr>
          <a:xfrm>
            <a:off x="515906" y="4991100"/>
            <a:ext cx="8628093" cy="4953000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38100" cap="rnd">
            <a:solidFill>
              <a:srgbClr val="6274C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Freeform 2"/>
          <p:cNvSpPr/>
          <p:nvPr/>
        </p:nvSpPr>
        <p:spPr>
          <a:xfrm>
            <a:off x="0" y="3105041"/>
            <a:ext cx="18288000" cy="1589150"/>
          </a:xfrm>
          <a:custGeom>
            <a:avLst/>
            <a:gdLst/>
            <a:ahLst/>
            <a:cxnLst/>
            <a:rect l="l" t="t" r="r" b="b"/>
            <a:pathLst>
              <a:path w="18288000" h="1589150">
                <a:moveTo>
                  <a:pt x="0" y="0"/>
                </a:moveTo>
                <a:lnTo>
                  <a:pt x="18288000" y="0"/>
                </a:lnTo>
                <a:lnTo>
                  <a:pt x="18288000" y="1589150"/>
                </a:lnTo>
                <a:lnTo>
                  <a:pt x="0" y="158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10508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22541" y="3605036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12963" y="3605036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03385" y="3605036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3928" y="3609177"/>
            <a:ext cx="7595018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ko-KR" altLang="en-US" sz="3401" b="1" spc="35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한국관광데이터랩   </a:t>
            </a:r>
            <a:r>
              <a:rPr lang="ko-KR" altLang="en-US" sz="4001" b="1" spc="35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관광 현황</a:t>
            </a:r>
            <a:endParaRPr lang="en-US" sz="4001" b="1" spc="35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4563" y="419101"/>
            <a:ext cx="2284437" cy="1252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altLang="ko-KR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4562" y="1306831"/>
            <a:ext cx="670403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 </a:t>
            </a:r>
            <a:r>
              <a:rPr lang="en-US" altLang="ko-KR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5201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웹크롤링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421329" y="3603732"/>
            <a:ext cx="7595018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en-US" altLang="ko-KR" sz="3200" b="1" spc="35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2021.01 ~ 2024.08 </a:t>
            </a:r>
            <a:r>
              <a:rPr lang="ko-KR" altLang="en-US" sz="3200" b="1" spc="35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시계열</a:t>
            </a:r>
            <a:r>
              <a:rPr lang="ko-KR" altLang="en-US" sz="3200" b="1" spc="35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데이터 수집</a:t>
            </a:r>
            <a:endParaRPr lang="en-US" sz="3600" b="1" spc="35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639365" y="6479778"/>
            <a:ext cx="838117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</a:t>
            </a: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</a:t>
            </a:r>
            <a:r>
              <a:rPr lang="en-US" altLang="ko-KR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서울</a:t>
            </a:r>
            <a:r>
              <a:rPr lang="en-US" altLang="ko-KR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경기</a:t>
            </a:r>
            <a:r>
              <a:rPr lang="en-US" altLang="ko-KR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강원</a:t>
            </a:r>
            <a:r>
              <a:rPr lang="en-US" altLang="ko-KR" sz="32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부산</a:t>
            </a:r>
            <a:r>
              <a:rPr lang="en-US" altLang="ko-KR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제주</a:t>
            </a:r>
            <a:r>
              <a:rPr lang="en-US" altLang="ko-KR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endParaRPr lang="en-US" altLang="ko-KR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001"/>
              </a:lnSpc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약 </a:t>
            </a:r>
            <a:r>
              <a:rPr lang="en-US" altLang="ko-KR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100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 시</a:t>
            </a:r>
            <a:r>
              <a:rPr lang="en-US" altLang="ko-KR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</a:t>
            </a:r>
            <a:r>
              <a:rPr lang="en-US" altLang="ko-KR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 별 월별 데이터프레임 완성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948347" y="8420100"/>
            <a:ext cx="3763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총 </a:t>
            </a:r>
            <a:r>
              <a:rPr lang="en-US" altLang="ko-KR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4488</a:t>
            </a:r>
            <a:r>
              <a:rPr lang="ko-KR" altLang="en-US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행 </a:t>
            </a:r>
            <a:r>
              <a:rPr lang="en-US" altLang="ko-KR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x 46</a:t>
            </a:r>
            <a:r>
              <a:rPr lang="ko-KR" altLang="en-US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열 </a:t>
            </a:r>
            <a:r>
              <a:rPr lang="en-US" altLang="ko-KR" sz="32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endParaRPr lang="ko-KR" altLang="en-US" sz="3200" b="1" spc="32" dirty="0">
              <a:solidFill>
                <a:schemeClr val="tx1">
                  <a:lumMod val="50000"/>
                  <a:lumOff val="50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9448800" y="5029200"/>
            <a:ext cx="8567547" cy="4953000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rgbClr val="6274CF"/>
            </a:solidFill>
            <a:prstDash val="solid"/>
            <a:round/>
          </a:ln>
        </p:spPr>
      </p:sp>
      <p:sp>
        <p:nvSpPr>
          <p:cNvPr id="20" name="TextBox 10"/>
          <p:cNvSpPr txBox="1"/>
          <p:nvPr/>
        </p:nvSpPr>
        <p:spPr>
          <a:xfrm>
            <a:off x="11873959" y="5378633"/>
            <a:ext cx="371722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수집 프로세스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27330" y="5906512"/>
            <a:ext cx="80762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① 지역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(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시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군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구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) ,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시작년월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,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종료년월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선택후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조회</a:t>
            </a:r>
          </a:p>
          <a:p>
            <a:pPr>
              <a:lnSpc>
                <a:spcPct val="200000"/>
              </a:lnSpc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② 방문자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숙박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체류시간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,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관광소비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,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소셜미디어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등 탭 클릭</a:t>
            </a:r>
            <a:endParaRPr lang="en-US" altLang="ko-KR" sz="24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 Bold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③ 주요 여행 지표 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-&gt; csv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파일 다운로드 자동화</a:t>
            </a:r>
            <a:endParaRPr lang="en-US" altLang="ko-KR" sz="24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 Bold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   여행 트렌드 키워드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언급량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유입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.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유출 지역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웹크롤링</a:t>
            </a:r>
            <a:endParaRPr lang="en-US" altLang="ko-KR" sz="24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864862" y="9093865"/>
            <a:ext cx="4001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-&gt; </a:t>
            </a:r>
            <a:r>
              <a:rPr lang="ko-KR" altLang="en-US" sz="28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월별로 반복되는 구조</a:t>
            </a:r>
            <a:endParaRPr lang="ko-KR" altLang="en-US" sz="2800" b="1" spc="32" dirty="0">
              <a:solidFill>
                <a:schemeClr val="tx1">
                  <a:lumMod val="50000"/>
                  <a:lumOff val="50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392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"/>
          <p:cNvSpPr/>
          <p:nvPr/>
        </p:nvSpPr>
        <p:spPr>
          <a:xfrm>
            <a:off x="1006542" y="3948763"/>
            <a:ext cx="7414957" cy="5461937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6274C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144562" y="1306831"/>
            <a:ext cx="525623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마케팅 전략 도출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2161415" y="3284602"/>
            <a:ext cx="332792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3000" b="1" spc="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군집분석 결과 </a:t>
            </a:r>
            <a:r>
              <a:rPr lang="en-US" altLang="ko-KR" sz="3000" b="1" spc="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endParaRPr lang="en-US" sz="3000" b="1" spc="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00049" y="4859809"/>
            <a:ext cx="6629400" cy="3639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방문자 거리가 가장 길고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체류시간이 가장 길다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. -&gt; 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체류시간 증가 시 지역 경제 활성화에 기여할 가능성이 큼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쇼핑 </a:t>
            </a:r>
            <a:r>
              <a:rPr lang="ko-KR" altLang="en-US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및 음식 소비가 상대적으로 낮다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  <a:endParaRPr lang="ko-KR" altLang="en-US" sz="24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0576069" y="7454067"/>
            <a:ext cx="7315200" cy="105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자녀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돌봄 서비스 및 지역 관광 상품권 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제공</a:t>
            </a:r>
            <a:endParaRPr lang="en-US" altLang="ko-KR" sz="2400" b="1" spc="32" dirty="0" smtClean="0">
              <a:solidFill>
                <a:schemeClr val="tx1">
                  <a:lumMod val="50000"/>
                  <a:lumOff val="50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자연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친화적 </a:t>
            </a:r>
            <a:r>
              <a:rPr lang="ko-KR" altLang="en-US" sz="2400" b="1" spc="3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숙소의 장기 숙박 상품 기획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0814079" y="6104652"/>
            <a:ext cx="6839180" cy="984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가족 맞춤형 </a:t>
            </a:r>
            <a:r>
              <a:rPr lang="ko-KR" altLang="en-US" sz="2800" b="1" spc="217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패키지 </a:t>
            </a:r>
            <a:endParaRPr lang="en-US" altLang="ko-KR" sz="2800" b="1" spc="217" dirty="0" smtClean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r>
              <a:rPr lang="en-US" altLang="ko-KR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숙박 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+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 프로그램 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+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공유 오피스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r="8134"/>
          <a:stretch/>
        </p:blipFill>
        <p:spPr>
          <a:xfrm>
            <a:off x="11185669" y="3263067"/>
            <a:ext cx="2520000" cy="2476800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3263067"/>
            <a:ext cx="2520000" cy="2476800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sp>
        <p:nvSpPr>
          <p:cNvPr id="15" name="Freeform 23"/>
          <p:cNvSpPr/>
          <p:nvPr/>
        </p:nvSpPr>
        <p:spPr>
          <a:xfrm>
            <a:off x="9406734" y="638398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6"/>
          <p:cNvSpPr/>
          <p:nvPr/>
        </p:nvSpPr>
        <p:spPr>
          <a:xfrm>
            <a:off x="8997156" y="638398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2"/>
          <p:cNvSpPr/>
          <p:nvPr/>
        </p:nvSpPr>
        <p:spPr>
          <a:xfrm>
            <a:off x="1584855" y="3396743"/>
            <a:ext cx="4388839" cy="1204546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6274CF"/>
          </a:solidFill>
        </p:spPr>
      </p:sp>
      <p:sp>
        <p:nvSpPr>
          <p:cNvPr id="24" name="TextBox 26"/>
          <p:cNvSpPr txBox="1"/>
          <p:nvPr/>
        </p:nvSpPr>
        <p:spPr>
          <a:xfrm>
            <a:off x="2161415" y="3705106"/>
            <a:ext cx="332792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2800" b="1" spc="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군집분석 결과 </a:t>
            </a:r>
            <a:r>
              <a:rPr lang="en-US" altLang="ko-KR" sz="2800" b="1" spc="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endParaRPr lang="en-US" sz="2800" b="1" spc="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4087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/>
          <p:cNvSpPr/>
          <p:nvPr/>
        </p:nvSpPr>
        <p:spPr>
          <a:xfrm>
            <a:off x="1006542" y="3948763"/>
            <a:ext cx="7414957" cy="5461937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6274C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144562" y="1306831"/>
            <a:ext cx="548483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마케팅 전략 도출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1691981" y="4523681"/>
                <a:ext cx="6729518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b="1" spc="32" dirty="0" err="1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자연관광</a:t>
                </a: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, 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숙박</a:t>
                </a: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, 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체험</a:t>
                </a:r>
                <a14:m>
                  <m:oMath xmlns:m="http://schemas.openxmlformats.org/officeDocument/2006/math">
                    <m:r>
                      <a:rPr lang="en-US" altLang="ko-KR" sz="2400" b="1" i="1" spc="32" smtClean="0">
                        <a:solidFill>
                          <a:srgbClr val="6274CF"/>
                        </a:solidFill>
                        <a:latin typeface="Cambria Math" panose="02040503050406030204" pitchFamily="18" charset="0"/>
                        <a:ea typeface="Tlab 돋움 레귤러 Bold"/>
                        <a:cs typeface="Tlab 돋움 레귤러 Bold"/>
                      </a:rPr>
                      <m:t>·</m:t>
                    </m:r>
                    <m:r>
                      <a:rPr lang="ko-KR" altLang="en-US" sz="2400" b="1" i="1" spc="32">
                        <a:solidFill>
                          <a:srgbClr val="6274CF"/>
                        </a:solidFill>
                        <a:latin typeface="Cambria Math" panose="02040503050406030204" pitchFamily="18" charset="0"/>
                        <a:ea typeface="Tlab 돋움 레귤러 Bold"/>
                        <a:cs typeface="Tlab 돋움 레귤러 Bold"/>
                      </a:rPr>
                      <m:t>기</m:t>
                    </m:r>
                  </m:oMath>
                </a14:m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타관광 형태가 </a:t>
                </a:r>
                <a:r>
                  <a:rPr lang="ko-KR" altLang="en-US" sz="2400" b="1" spc="32" dirty="0" err="1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워케이션의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 주요 잠재요인이다</a:t>
                </a: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.</a:t>
                </a:r>
              </a:p>
              <a:p>
                <a:pPr marL="457200" indent="-45720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2025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년 </a:t>
                </a:r>
                <a:r>
                  <a:rPr lang="en-US" altLang="ko-KR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2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월 이후로 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영도구의 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가족동반 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자연</a:t>
                </a: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,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체험 </a:t>
                </a:r>
                <a:r>
                  <a:rPr lang="ko-KR" altLang="en-US" sz="2400" b="1" spc="32" dirty="0" err="1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관광형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 </a:t>
                </a:r>
                <a:r>
                  <a:rPr lang="ko-KR" altLang="en-US" sz="2400" b="1" spc="32" dirty="0" err="1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워케이션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 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잠재 지표가 </a:t>
                </a:r>
                <a:r>
                  <a:rPr lang="ko-KR" altLang="en-US" sz="2400" b="1" spc="32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하락하는 </a:t>
                </a:r>
                <a:r>
                  <a:rPr lang="ko-KR" altLang="en-US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추세이다</a:t>
                </a:r>
                <a:r>
                  <a:rPr lang="en-US" altLang="ko-KR" sz="2400" b="1" spc="32" dirty="0" smtClean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</a:rPr>
                  <a:t>.</a:t>
                </a:r>
                <a:endParaRPr lang="ko-KR" altLang="en-US" sz="2400" b="1" spc="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81" y="4523681"/>
                <a:ext cx="6729518" cy="4708981"/>
              </a:xfrm>
              <a:prstGeom prst="rect">
                <a:avLst/>
              </a:prstGeom>
              <a:blipFill>
                <a:blip r:embed="rId2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23"/>
          <p:cNvSpPr/>
          <p:nvPr/>
        </p:nvSpPr>
        <p:spPr>
          <a:xfrm>
            <a:off x="9385938" y="613410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26"/>
          <p:cNvSpPr/>
          <p:nvPr/>
        </p:nvSpPr>
        <p:spPr>
          <a:xfrm>
            <a:off x="8976360" y="6134100"/>
            <a:ext cx="382639" cy="5382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직사각형 10"/>
          <p:cNvSpPr/>
          <p:nvPr/>
        </p:nvSpPr>
        <p:spPr>
          <a:xfrm>
            <a:off x="10141371" y="7389089"/>
            <a:ext cx="7862201" cy="170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실제 참여 후기 등 가족 </a:t>
            </a:r>
            <a:r>
              <a:rPr lang="ko-KR" altLang="en-US" sz="2400" b="1" spc="32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체험 영상 및 인터뷰 </a:t>
            </a:r>
            <a:endParaRPr lang="en-US" altLang="ko-KR" sz="2400" b="1" spc="32" dirty="0">
              <a:solidFill>
                <a:schemeClr val="tx1">
                  <a:lumMod val="50000"/>
                  <a:lumOff val="50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기업대상 </a:t>
            </a:r>
            <a:r>
              <a:rPr lang="en-US" altLang="ko-KR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‘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업무효율성을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높이는 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가족 </a:t>
            </a:r>
            <a:r>
              <a:rPr lang="ko-KR" altLang="en-US" sz="2400" b="1" spc="3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en-US" altLang="ko-KR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’</a:t>
            </a:r>
            <a:r>
              <a:rPr lang="ko-KR" altLang="en-US" sz="2400" b="1" spc="3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400" b="1" spc="32" dirty="0">
                <a:solidFill>
                  <a:schemeClr val="tx1">
                    <a:lumMod val="50000"/>
                    <a:lumOff val="50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백서 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31300" y="6005044"/>
            <a:ext cx="6882345" cy="984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영도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지역의 </a:t>
            </a:r>
            <a:r>
              <a:rPr lang="ko-KR" altLang="en-US" sz="2800" b="1" spc="217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자연관광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·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 </a:t>
            </a:r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프로그램</a:t>
            </a:r>
            <a:endParaRPr lang="en-US" altLang="ko-KR" sz="2800" b="1" spc="217" dirty="0" smtClean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을 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소개하는 </a:t>
            </a:r>
            <a:r>
              <a:rPr lang="ko-KR" altLang="en-US" sz="2800" b="1" spc="217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인스타그램</a:t>
            </a:r>
            <a:r>
              <a:rPr lang="en-US" altLang="ko-KR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/</a:t>
            </a:r>
            <a:r>
              <a:rPr lang="ko-KR" altLang="en-US" sz="2800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유튜브 </a:t>
            </a:r>
            <a:r>
              <a:rPr lang="ko-KR" altLang="en-US" sz="2800" b="1" spc="217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콘텐츠</a:t>
            </a:r>
            <a:endParaRPr lang="ko-KR" altLang="en-US" sz="2800" b="1" spc="217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208173" y="3121040"/>
            <a:ext cx="2520000" cy="2476800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r="14461" b="26281"/>
          <a:stretch/>
        </p:blipFill>
        <p:spPr>
          <a:xfrm>
            <a:off x="13487400" y="3128828"/>
            <a:ext cx="2520000" cy="2476800"/>
          </a:xfrm>
          <a:prstGeom prst="ellipse">
            <a:avLst/>
          </a:prstGeom>
          <a:ln w="57150">
            <a:solidFill>
              <a:srgbClr val="6274CF"/>
            </a:solidFill>
          </a:ln>
        </p:spPr>
      </p:pic>
      <p:sp>
        <p:nvSpPr>
          <p:cNvPr id="19" name="Freeform 12"/>
          <p:cNvSpPr/>
          <p:nvPr/>
        </p:nvSpPr>
        <p:spPr>
          <a:xfrm>
            <a:off x="1584855" y="3396743"/>
            <a:ext cx="4388839" cy="1204546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6274CF"/>
          </a:solidFill>
        </p:spPr>
      </p:sp>
      <p:sp>
        <p:nvSpPr>
          <p:cNvPr id="6" name="TextBox 26"/>
          <p:cNvSpPr txBox="1"/>
          <p:nvPr/>
        </p:nvSpPr>
        <p:spPr>
          <a:xfrm>
            <a:off x="1832713" y="3766676"/>
            <a:ext cx="3976354" cy="464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altLang="ko-KR" sz="2800" b="1" spc="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EDA + </a:t>
            </a:r>
            <a:r>
              <a:rPr lang="ko-KR" altLang="en-US" sz="2800" b="1" spc="30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시계열</a:t>
            </a:r>
            <a:r>
              <a:rPr lang="ko-KR" altLang="en-US" sz="2800" b="1" spc="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분석 결과</a:t>
            </a:r>
            <a:endParaRPr lang="en-US" sz="2800" b="1" spc="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0541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6271193" y="3238500"/>
            <a:ext cx="792217" cy="538232"/>
            <a:chOff x="4152917" y="3073481"/>
            <a:chExt cx="792217" cy="538232"/>
          </a:xfrm>
        </p:grpSpPr>
        <p:sp>
          <p:nvSpPr>
            <p:cNvPr id="23" name="Freeform 23"/>
            <p:cNvSpPr/>
            <p:nvPr/>
          </p:nvSpPr>
          <p:spPr>
            <a:xfrm>
              <a:off x="4562495" y="3073481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3"/>
                  </a:lnTo>
                  <a:lnTo>
                    <a:pt x="0" y="612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152917" y="3073481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3"/>
                  </a:lnTo>
                  <a:lnTo>
                    <a:pt x="0" y="612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6" name="그룹 75"/>
          <p:cNvGrpSpPr/>
          <p:nvPr/>
        </p:nvGrpSpPr>
        <p:grpSpPr>
          <a:xfrm>
            <a:off x="6284662" y="5820388"/>
            <a:ext cx="792217" cy="538232"/>
            <a:chOff x="4163808" y="5739931"/>
            <a:chExt cx="792217" cy="538232"/>
          </a:xfrm>
        </p:grpSpPr>
        <p:sp>
          <p:nvSpPr>
            <p:cNvPr id="24" name="Freeform 24"/>
            <p:cNvSpPr/>
            <p:nvPr/>
          </p:nvSpPr>
          <p:spPr>
            <a:xfrm>
              <a:off x="4573386" y="5739931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2"/>
                  </a:lnTo>
                  <a:lnTo>
                    <a:pt x="0" y="61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163808" y="5739931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2"/>
                  </a:lnTo>
                  <a:lnTo>
                    <a:pt x="0" y="61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7" name="그룹 76"/>
          <p:cNvGrpSpPr/>
          <p:nvPr/>
        </p:nvGrpSpPr>
        <p:grpSpPr>
          <a:xfrm>
            <a:off x="6346495" y="8262868"/>
            <a:ext cx="792217" cy="538232"/>
            <a:chOff x="4190312" y="8334737"/>
            <a:chExt cx="792217" cy="538232"/>
          </a:xfrm>
        </p:grpSpPr>
        <p:sp>
          <p:nvSpPr>
            <p:cNvPr id="25" name="Freeform 25"/>
            <p:cNvSpPr/>
            <p:nvPr/>
          </p:nvSpPr>
          <p:spPr>
            <a:xfrm>
              <a:off x="4599890" y="8334737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2"/>
                  </a:lnTo>
                  <a:lnTo>
                    <a:pt x="0" y="61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190312" y="8334737"/>
              <a:ext cx="382639" cy="538232"/>
            </a:xfrm>
            <a:custGeom>
              <a:avLst/>
              <a:gdLst/>
              <a:ahLst/>
              <a:cxnLst/>
              <a:rect l="l" t="t" r="r" b="b"/>
              <a:pathLst>
                <a:path w="409578" h="612332">
                  <a:moveTo>
                    <a:pt x="0" y="0"/>
                  </a:moveTo>
                  <a:lnTo>
                    <a:pt x="409578" y="0"/>
                  </a:lnTo>
                  <a:lnTo>
                    <a:pt x="409578" y="612332"/>
                  </a:lnTo>
                  <a:lnTo>
                    <a:pt x="0" y="61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494104" y="2643307"/>
            <a:ext cx="9494902" cy="13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가족 단위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원격 근무자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디지털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노마드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프리랜서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장기 </a:t>
            </a:r>
            <a:r>
              <a:rPr lang="ko-KR" altLang="en-US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체류형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장기 출장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/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프로젝트 근무자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 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기업형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직원복지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/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팀워크 향상 위한 프로젝트 팀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·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개인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</p:txBody>
      </p:sp>
      <p:sp>
        <p:nvSpPr>
          <p:cNvPr id="37" name="TextBox 6"/>
          <p:cNvSpPr txBox="1"/>
          <p:nvPr/>
        </p:nvSpPr>
        <p:spPr>
          <a:xfrm>
            <a:off x="1144561" y="1306830"/>
            <a:ext cx="8034883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STP 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전략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467600" y="5141774"/>
            <a:ext cx="9988545" cy="14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가족 단위의 고객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특히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아이들과 함께 자연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·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 활동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을 원하는 </a:t>
            </a:r>
            <a:r>
              <a:rPr lang="en-US" altLang="ko-KR" sz="20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 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프리랜서 혹은 개인 사업자 </a:t>
            </a:r>
            <a:r>
              <a:rPr lang="ko-KR" altLang="en-US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부모층</a:t>
            </a:r>
            <a:endParaRPr lang="ko-KR" altLang="en-US" sz="20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MZ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세대 대상 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기업 차원의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워케이션을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고려하는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중소기업 및 </a:t>
            </a:r>
            <a:r>
              <a:rPr lang="ko-KR" altLang="en-US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스타트업</a:t>
            </a:r>
            <a:endParaRPr lang="ko-KR" altLang="en-US" sz="20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94104" y="7508438"/>
            <a:ext cx="996204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프리랜서나 개인 사업자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부모층의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업무와 휴가를 동시에 충족시키는 유연한 환경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을 강조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endParaRPr lang="en-US" altLang="ko-KR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중소기업 및 </a:t>
            </a:r>
            <a:r>
              <a:rPr lang="ko-KR" altLang="en-US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스타트업의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기업 문화 개선과 직원 만족도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생산성 향상을 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 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목표</a:t>
            </a: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로 하는 메시지 전달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</a:p>
          <a:p>
            <a:r>
              <a:rPr lang="en-US" altLang="ko-KR" sz="1600" dirty="0" smtClean="0">
                <a:solidFill>
                  <a:srgbClr val="6274CF"/>
                </a:solidFill>
                <a:latin typeface="Consolas" panose="020B0609020204030204" pitchFamily="49" charset="0"/>
              </a:rPr>
              <a:t>    </a:t>
            </a:r>
            <a:endParaRPr lang="en-US" altLang="ko-KR" sz="1600" b="0" dirty="0">
              <a:solidFill>
                <a:srgbClr val="6274C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692067" y="4849839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166224" y="3009900"/>
            <a:ext cx="4789550" cy="1051619"/>
            <a:chOff x="964400" y="3011756"/>
            <a:chExt cx="5105400" cy="1188116"/>
          </a:xfrm>
        </p:grpSpPr>
        <p:grpSp>
          <p:nvGrpSpPr>
            <p:cNvPr id="58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59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60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1" name="TextBox 20"/>
            <p:cNvSpPr txBox="1"/>
            <p:nvPr/>
          </p:nvSpPr>
          <p:spPr>
            <a:xfrm>
              <a:off x="964400" y="3074003"/>
              <a:ext cx="5105400" cy="7972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 smtClean="0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S</a:t>
              </a:r>
              <a:r>
                <a:rPr lang="en-US" sz="3500" b="1" spc="105" dirty="0" smtClean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egmentation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090024" y="5503817"/>
            <a:ext cx="4003206" cy="1051619"/>
            <a:chOff x="852571" y="3011756"/>
            <a:chExt cx="4267200" cy="1188116"/>
          </a:xfrm>
        </p:grpSpPr>
        <p:grpSp>
          <p:nvGrpSpPr>
            <p:cNvPr id="66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68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69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7" name="TextBox 20"/>
            <p:cNvSpPr txBox="1"/>
            <p:nvPr/>
          </p:nvSpPr>
          <p:spPr>
            <a:xfrm>
              <a:off x="852571" y="3103489"/>
              <a:ext cx="4267200" cy="7972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 smtClean="0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T</a:t>
              </a:r>
              <a:r>
                <a:rPr lang="en-US" sz="3500" b="1" spc="105" dirty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argeting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166224" y="7978081"/>
            <a:ext cx="4343400" cy="1051619"/>
            <a:chOff x="893142" y="3011756"/>
            <a:chExt cx="4629828" cy="1188116"/>
          </a:xfrm>
        </p:grpSpPr>
        <p:grpSp>
          <p:nvGrpSpPr>
            <p:cNvPr id="71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73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74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72" name="TextBox 20"/>
            <p:cNvSpPr txBox="1"/>
            <p:nvPr/>
          </p:nvSpPr>
          <p:spPr>
            <a:xfrm>
              <a:off x="893142" y="3074003"/>
              <a:ext cx="4629828" cy="8976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 smtClean="0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P</a:t>
              </a:r>
              <a:r>
                <a:rPr lang="en-US" sz="3500" b="1" spc="105" dirty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ositioning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144561" y="1306830"/>
            <a:ext cx="8034883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4P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전략 및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3C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전략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9601201" y="2928348"/>
            <a:ext cx="3554694" cy="1001523"/>
            <a:chOff x="964400" y="3011756"/>
            <a:chExt cx="4365691" cy="1188116"/>
          </a:xfrm>
        </p:grpSpPr>
        <p:grpSp>
          <p:nvGrpSpPr>
            <p:cNvPr id="58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59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60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1" name="TextBox 20"/>
            <p:cNvSpPr txBox="1"/>
            <p:nvPr/>
          </p:nvSpPr>
          <p:spPr>
            <a:xfrm>
              <a:off x="964400" y="3074003"/>
              <a:ext cx="4365691" cy="1064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altLang="ko-KR" sz="3500" b="1" spc="105" dirty="0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</a:rPr>
                <a:t>C</a:t>
              </a:r>
              <a:r>
                <a:rPr lang="en-US" altLang="ko-KR" sz="3500" b="1" spc="105" dirty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ompan</a:t>
              </a:r>
              <a:r>
                <a:rPr lang="en-US" altLang="ko-KR" sz="3500" b="1" spc="105" dirty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y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0126" y="4647297"/>
            <a:ext cx="2838734" cy="995715"/>
            <a:chOff x="852571" y="3011756"/>
            <a:chExt cx="3334220" cy="1188116"/>
          </a:xfrm>
        </p:grpSpPr>
        <p:grpSp>
          <p:nvGrpSpPr>
            <p:cNvPr id="66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68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69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7" name="TextBox 20"/>
            <p:cNvSpPr txBox="1"/>
            <p:nvPr/>
          </p:nvSpPr>
          <p:spPr>
            <a:xfrm>
              <a:off x="852571" y="3103489"/>
              <a:ext cx="3334220" cy="1071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ko-KR" sz="3500" b="1" spc="105" dirty="0" err="1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</a:rPr>
                <a:t>P</a:t>
              </a:r>
              <a:r>
                <a:rPr lang="ko-KR" altLang="ko-KR" sz="3500" b="1" spc="105" dirty="0" err="1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rice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61202" y="6458703"/>
            <a:ext cx="2807657" cy="995715"/>
            <a:chOff x="893141" y="3011756"/>
            <a:chExt cx="3290136" cy="1188116"/>
          </a:xfrm>
        </p:grpSpPr>
        <p:grpSp>
          <p:nvGrpSpPr>
            <p:cNvPr id="71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73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74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72" name="TextBox 20"/>
            <p:cNvSpPr txBox="1"/>
            <p:nvPr/>
          </p:nvSpPr>
          <p:spPr>
            <a:xfrm>
              <a:off x="893141" y="3074003"/>
              <a:ext cx="3290136" cy="1071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ko-KR" sz="3500" b="1" spc="105" dirty="0" err="1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</a:rPr>
                <a:t>P</a:t>
              </a:r>
              <a:r>
                <a:rPr lang="ko-KR" altLang="ko-KR" sz="3500" b="1" spc="105" dirty="0" err="1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lace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25236" y="8270109"/>
            <a:ext cx="4175364" cy="995715"/>
            <a:chOff x="852571" y="3011756"/>
            <a:chExt cx="4900355" cy="1188116"/>
          </a:xfrm>
        </p:grpSpPr>
        <p:grpSp>
          <p:nvGrpSpPr>
            <p:cNvPr id="34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36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38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5" name="TextBox 20"/>
            <p:cNvSpPr txBox="1"/>
            <p:nvPr/>
          </p:nvSpPr>
          <p:spPr>
            <a:xfrm>
              <a:off x="852571" y="3103489"/>
              <a:ext cx="4900355" cy="1071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ko-KR" sz="3500" b="1" spc="105" dirty="0" err="1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</a:rPr>
                <a:t>P</a:t>
              </a:r>
              <a:r>
                <a:rPr lang="ko-KR" altLang="ko-KR" sz="3500" b="1" spc="105" dirty="0" err="1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romotion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23866" y="2835979"/>
            <a:ext cx="3314734" cy="995627"/>
            <a:chOff x="964400" y="3011756"/>
            <a:chExt cx="3949141" cy="1188116"/>
          </a:xfrm>
        </p:grpSpPr>
        <p:grpSp>
          <p:nvGrpSpPr>
            <p:cNvPr id="40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4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4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1" name="TextBox 20"/>
            <p:cNvSpPr txBox="1"/>
            <p:nvPr/>
          </p:nvSpPr>
          <p:spPr>
            <a:xfrm>
              <a:off x="964400" y="3074003"/>
              <a:ext cx="3949141" cy="10712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ko-KR" sz="3500" b="1" spc="105" dirty="0" err="1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</a:rPr>
                <a:t>P</a:t>
              </a:r>
              <a:r>
                <a:rPr lang="ko-KR" altLang="ko-KR" sz="3500" b="1" spc="105" dirty="0" err="1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</a:rPr>
                <a:t>roduct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601200" y="5376252"/>
            <a:ext cx="3694539" cy="1001523"/>
            <a:chOff x="964400" y="3011756"/>
            <a:chExt cx="4537440" cy="1188116"/>
          </a:xfrm>
        </p:grpSpPr>
        <p:grpSp>
          <p:nvGrpSpPr>
            <p:cNvPr id="32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46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47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5" name="TextBox 20"/>
            <p:cNvSpPr txBox="1"/>
            <p:nvPr/>
          </p:nvSpPr>
          <p:spPr>
            <a:xfrm>
              <a:off x="964400" y="3074003"/>
              <a:ext cx="4537440" cy="1064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C</a:t>
              </a:r>
              <a:r>
                <a:rPr lang="en-US" sz="3500" b="1" spc="105" dirty="0" smtClean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ustomer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614452" y="7824156"/>
            <a:ext cx="4010663" cy="1001523"/>
            <a:chOff x="964400" y="3011756"/>
            <a:chExt cx="4925687" cy="1188116"/>
          </a:xfrm>
        </p:grpSpPr>
        <p:grpSp>
          <p:nvGrpSpPr>
            <p:cNvPr id="49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51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52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0" name="TextBox 20"/>
            <p:cNvSpPr txBox="1"/>
            <p:nvPr/>
          </p:nvSpPr>
          <p:spPr>
            <a:xfrm>
              <a:off x="964400" y="3074003"/>
              <a:ext cx="4925687" cy="1064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 smtClean="0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C</a:t>
              </a:r>
              <a:r>
                <a:rPr lang="en-US" sz="3500" b="1" spc="105" dirty="0" smtClean="0">
                  <a:solidFill>
                    <a:srgbClr val="A1ADE6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ompetitor</a:t>
              </a:r>
              <a:endParaRPr lang="en-US" sz="35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 flipH="1">
            <a:off x="3645745" y="2909182"/>
            <a:ext cx="5032406" cy="97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자연 친화적 </a:t>
            </a:r>
            <a:r>
              <a:rPr lang="ko-KR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숙소, </a:t>
            </a:r>
            <a:endParaRPr lang="en-US" altLang="ko-KR" sz="2000" b="1" spc="32" dirty="0" smtClean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공유 </a:t>
            </a: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오피스, 가족 체험 프로그램</a:t>
            </a:r>
            <a:endParaRPr lang="ko-KR" altLang="en-US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8860" y="4659604"/>
            <a:ext cx="5386176" cy="97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지역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상품권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증정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이벤트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(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소비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촉진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정부 지원 할인</a:t>
            </a:r>
            <a:endParaRPr lang="ko-KR" altLang="en-US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5885" y="6410026"/>
            <a:ext cx="6569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OTA</a:t>
            </a: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야놀자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여기어때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등)와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협업하여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숙박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패키지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홍보</a:t>
            </a:r>
            <a:endParaRPr lang="ko-KR" altLang="ko-KR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기업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HR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부서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및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인사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담당자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대상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이메일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마케팅</a:t>
            </a:r>
            <a:endParaRPr lang="ko-KR" altLang="ko-KR" sz="20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5378" y="8453052"/>
            <a:ext cx="5670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가족형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인플루언서를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활용한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체험형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팸투어</a:t>
            </a:r>
            <a:endParaRPr lang="en-US" altLang="ko-KR" sz="20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SNS(</a:t>
            </a:r>
            <a:r>
              <a:rPr lang="ko-KR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인스타그램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유튜브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블로그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)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활용한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바이럴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마케팅</a:t>
            </a:r>
            <a:endParaRPr lang="ko-KR" altLang="en-US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97824" y="2908349"/>
            <a:ext cx="4191001" cy="97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자연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·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중심의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가족형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특화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서</a:t>
            </a:r>
            <a:r>
              <a:rPr lang="en-US" altLang="ko-KR" sz="2000" b="1" spc="3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비스</a:t>
            </a:r>
            <a:r>
              <a:rPr lang="en-US" altLang="ko-KR" sz="20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제공</a:t>
            </a:r>
            <a:endParaRPr lang="ko-KR" altLang="en-US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8303" y="5428723"/>
            <a:ext cx="5052391" cy="97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장기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숙박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을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고려하는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가족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단위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방문객</a:t>
            </a: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업무와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여행을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병행하려는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직장인</a:t>
            </a:r>
            <a:endParaRPr lang="ko-KR" altLang="ko-KR" sz="20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155895" y="7968916"/>
            <a:ext cx="4794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기존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지역과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차별화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전략</a:t>
            </a:r>
            <a:r>
              <a:rPr lang="en-US" altLang="ko-KR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필요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자녀돌봄</a:t>
            </a:r>
            <a:r>
              <a:rPr lang="ko-KR" altLang="en-US" sz="20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서비스</a:t>
            </a:r>
            <a:r>
              <a:rPr lang="en-US" altLang="ko-KR" sz="20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가족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맞춤형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체험</a:t>
            </a:r>
            <a:r>
              <a:rPr lang="en-US" altLang="ko-KR" sz="2000" b="1" spc="32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프로그램</a:t>
            </a:r>
            <a:r>
              <a:rPr lang="en-US" altLang="ko-KR" sz="20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0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강조</a:t>
            </a:r>
            <a:endParaRPr lang="ko-KR" altLang="ko-KR" sz="2000" b="1" spc="32" dirty="0">
              <a:solidFill>
                <a:schemeClr val="tx1">
                  <a:lumMod val="65000"/>
                  <a:lumOff val="35000"/>
                </a:schemeClr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9130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144561" y="1306830"/>
            <a:ext cx="4418039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페르소나 설정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05880" y="2999244"/>
            <a:ext cx="603337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ACACA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페르소나 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1: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프리랜서 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&amp;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개인사업자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35~45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세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디지털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노마드형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근무자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일과 휴식 시간의 분리 중요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업무 공간과 관광 요소 모두 고려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820400" y="2948393"/>
            <a:ext cx="66294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페르소나 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2: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직장인 가족 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(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연차 활용형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30~40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대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어린 자녀를 둔 부모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연차를 활용하여 가족과 여행 겸 업무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숙소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관광지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체험 관광 활동 중요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745947" y="3535349"/>
            <a:ext cx="2057400" cy="1188116"/>
            <a:chOff x="924609" y="3011756"/>
            <a:chExt cx="2057400" cy="1188116"/>
          </a:xfrm>
        </p:grpSpPr>
        <p:grpSp>
          <p:nvGrpSpPr>
            <p:cNvPr id="36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39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40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TextBox 20"/>
            <p:cNvSpPr txBox="1"/>
            <p:nvPr/>
          </p:nvSpPr>
          <p:spPr>
            <a:xfrm>
              <a:off x="924609" y="3047150"/>
              <a:ext cx="2057400" cy="7866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en-US" sz="2400" b="1" spc="105" dirty="0" smtClean="0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개인</a:t>
              </a:r>
              <a:endParaRPr lang="en-US" sz="2400" b="1" spc="105" dirty="0">
                <a:solidFill>
                  <a:srgbClr val="BDC8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958780" y="5421380"/>
            <a:ext cx="64900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-&gt; </a:t>
            </a:r>
            <a:r>
              <a:rPr lang="ko-KR" altLang="en-US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여행지에서의</a:t>
            </a: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자녀 </a:t>
            </a:r>
            <a:r>
              <a:rPr lang="ko-KR" altLang="en-US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돌봄 서비스를 활용해 육아</a:t>
            </a:r>
            <a:endParaRPr lang="en-US" altLang="ko-KR" sz="2200" b="1" spc="105" dirty="0">
              <a:solidFill>
                <a:srgbClr val="A1ADE6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     </a:t>
            </a:r>
            <a:r>
              <a:rPr lang="ko-KR" altLang="en-US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로부터의 자유를 경험하려는 </a:t>
            </a:r>
            <a:r>
              <a:rPr lang="ko-KR" altLang="en-US" sz="2200" b="1" spc="105" dirty="0" err="1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니즈가</a:t>
            </a:r>
            <a:r>
              <a:rPr lang="ko-KR" altLang="en-US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 강하다</a:t>
            </a:r>
            <a:endParaRPr lang="en-US" altLang="ko-KR" sz="2200" b="1" spc="105" dirty="0">
              <a:solidFill>
                <a:srgbClr val="A1ADE6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591800" y="5421380"/>
            <a:ext cx="6400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-&gt; </a:t>
            </a:r>
            <a:r>
              <a:rPr lang="ko-KR" altLang="en-US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직장 생활로 인한 피로를 해소하고</a:t>
            </a:r>
            <a:r>
              <a:rPr lang="en-US" altLang="ko-KR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,</a:t>
            </a:r>
            <a:r>
              <a:rPr lang="ko-KR" altLang="en-US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자녀와의</a:t>
            </a:r>
            <a:endParaRPr lang="en-US" altLang="ko-KR" sz="2200" b="1" spc="105" dirty="0" smtClean="0">
              <a:solidFill>
                <a:srgbClr val="A1ADE6"/>
              </a:solidFill>
              <a:latin typeface="Tlab 돋움 레귤러 Bold"/>
              <a:ea typeface="Tlab 돋움 레귤러 Bold"/>
              <a:cs typeface="Tlab 돋움 레귤러 Bold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    </a:t>
            </a:r>
            <a:r>
              <a:rPr lang="ko-KR" altLang="en-US" sz="2200" b="1" spc="105" dirty="0" smtClean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시간을 </a:t>
            </a:r>
            <a:r>
              <a:rPr lang="ko-KR" altLang="en-US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더욱 확보하려는 목적이 강하다</a:t>
            </a:r>
            <a:r>
              <a:rPr lang="en-US" altLang="ko-KR" sz="2200" b="1" spc="105" dirty="0">
                <a:solidFill>
                  <a:srgbClr val="A1ADE6"/>
                </a:solidFill>
                <a:latin typeface="Tlab 돋움 레귤러 Bold"/>
                <a:ea typeface="Tlab 돋움 레귤러 Bold"/>
                <a:cs typeface="Tlab 돋움 레귤러 Bold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393881" y="7662036"/>
            <a:ext cx="2057400" cy="1188116"/>
            <a:chOff x="924609" y="3011756"/>
            <a:chExt cx="2057400" cy="1188116"/>
          </a:xfrm>
        </p:grpSpPr>
        <p:grpSp>
          <p:nvGrpSpPr>
            <p:cNvPr id="43" name="Group 11"/>
            <p:cNvGrpSpPr/>
            <p:nvPr/>
          </p:nvGrpSpPr>
          <p:grpSpPr>
            <a:xfrm>
              <a:off x="1359251" y="3011756"/>
              <a:ext cx="1188116" cy="1188116"/>
              <a:chOff x="0" y="0"/>
              <a:chExt cx="812800" cy="812800"/>
            </a:xfrm>
          </p:grpSpPr>
          <p:sp>
            <p:nvSpPr>
              <p:cNvPr id="45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</p:sp>
          <p:sp>
            <p:nvSpPr>
              <p:cNvPr id="46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4" name="TextBox 20"/>
            <p:cNvSpPr txBox="1"/>
            <p:nvPr/>
          </p:nvSpPr>
          <p:spPr>
            <a:xfrm>
              <a:off x="924609" y="3047150"/>
              <a:ext cx="2057400" cy="7866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ko-KR" altLang="en-US" sz="2400" b="1" spc="105" dirty="0" smtClean="0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기업</a:t>
              </a:r>
              <a:endParaRPr lang="en-US" sz="2400" b="1" spc="105" dirty="0">
                <a:solidFill>
                  <a:srgbClr val="BDC8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705600" y="7573062"/>
            <a:ext cx="6702287" cy="23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페르소나 </a:t>
            </a:r>
            <a:r>
              <a:rPr lang="en-US" altLang="ko-KR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3: 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기업 </a:t>
            </a:r>
            <a:r>
              <a:rPr lang="ko-KR" altLang="en-US" sz="2500" b="1" spc="105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500" b="1" spc="10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</a:rPr>
              <a:t> 담당자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기업 내 </a:t>
            </a:r>
            <a:r>
              <a:rPr lang="ko-KR" altLang="en-US" sz="2400" b="1" spc="3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 제도 도입을 고려 중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직원 복지를 고려하며</a:t>
            </a:r>
            <a:r>
              <a:rPr lang="en-US" altLang="ko-KR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, </a:t>
            </a: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업무 효율성 상승 기대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/>
                <a:ea typeface="Tlab 돋움 레귤러 Bold"/>
                <a:cs typeface="Tlab 돋움 레귤러 Bold"/>
              </a:rPr>
              <a:t>지자체 지원 및 혜택 관심</a:t>
            </a:r>
          </a:p>
        </p:txBody>
      </p:sp>
    </p:spTree>
    <p:extLst>
      <p:ext uri="{BB962C8B-B14F-4D97-AF65-F5344CB8AC3E}">
        <p14:creationId xmlns:p14="http://schemas.microsoft.com/office/powerpoint/2010/main" val="8579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134600" y="2847020"/>
            <a:ext cx="7848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가족과 </a:t>
            </a:r>
            <a:r>
              <a:rPr lang="ko-KR" altLang="en-US" sz="3600" b="1" spc="23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함께하는 가정의 달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워케이션</a:t>
            </a:r>
            <a:endParaRPr lang="ko-KR" alt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0134600" y="3848100"/>
            <a:ext cx="7482966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5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월의 가정의 달과 함께 늦게 개화하는 벚꽃 명소를 갖춘 춘천의 제이드가든을 토대로 아이와 함께 즐길 수 있는 휴식 겸 가족여행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워케이션을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강조하는 콘텐츠 제작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특히 직장생활로 인한 피로를 해소하고 자녀와의 시간을 보내고 싶어하는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3040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직장인 부모들이 남은 업무와 일정을 처리하며 가족들과의 시간도 확보 가능한 상품임을 어필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1171064" y="1560148"/>
            <a:ext cx="73136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</a:rPr>
              <a:t>브랜딩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</a:rPr>
              <a:t>콘텐츠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1" y="2550473"/>
            <a:ext cx="7069460" cy="70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8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9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08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1" y="1306830"/>
            <a:ext cx="8034883" cy="100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73768" y="5947148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0134600" y="2847020"/>
            <a:ext cx="6400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지자체 혜택 </a:t>
            </a:r>
            <a:r>
              <a:rPr lang="en-US" altLang="ko-KR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&amp; </a:t>
            </a:r>
            <a:r>
              <a:rPr lang="ko-KR" altLang="en-US" sz="3600" b="1" spc="231" dirty="0" err="1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장기숙박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 강조</a:t>
            </a:r>
            <a:endParaRPr lang="ko-KR" alt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1171064" y="1560148"/>
            <a:ext cx="73136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</a:rPr>
              <a:t>홍보 콘텐츠</a:t>
            </a:r>
            <a:endParaRPr lang="ko-KR" alt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6" y="2567304"/>
            <a:ext cx="7165014" cy="7165014"/>
          </a:xfrm>
          <a:prstGeom prst="rect">
            <a:avLst/>
          </a:prstGeom>
        </p:spPr>
      </p:pic>
      <p:sp>
        <p:nvSpPr>
          <p:cNvPr id="17" name="TextBox 5"/>
          <p:cNvSpPr txBox="1"/>
          <p:nvPr/>
        </p:nvSpPr>
        <p:spPr>
          <a:xfrm>
            <a:off x="10134600" y="3848100"/>
            <a:ext cx="7482966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춘천시에서 진행하는 지자체 혜택과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장기숙박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혜택을 강조한 콘텐츠를 발행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특히 육아에 지친 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3545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부모들에게 공유오피스에서 업무를 보는 동안 자녀들은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유아숲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체험원에서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창작 놀이를 할 수 있는 체험 돌봄 서비스를 제공함으로써  일과 휴식의 균형을 제공함을 어필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79326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09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144561" y="1306830"/>
            <a:ext cx="8034883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KPI 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수립 및 예산 편성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0578"/>
              </p:ext>
            </p:extLst>
          </p:nvPr>
        </p:nvGraphicFramePr>
        <p:xfrm>
          <a:off x="1144563" y="2978813"/>
          <a:ext cx="16686236" cy="6977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637">
                  <a:extLst>
                    <a:ext uri="{9D8B030D-6E8A-4147-A177-3AD203B41FA5}">
                      <a16:colId xmlns:a16="http://schemas.microsoft.com/office/drawing/2014/main" val="1367973286"/>
                    </a:ext>
                  </a:extLst>
                </a:gridCol>
                <a:gridCol w="2787859">
                  <a:extLst>
                    <a:ext uri="{9D8B030D-6E8A-4147-A177-3AD203B41FA5}">
                      <a16:colId xmlns:a16="http://schemas.microsoft.com/office/drawing/2014/main" val="3300083849"/>
                    </a:ext>
                  </a:extLst>
                </a:gridCol>
                <a:gridCol w="2088941">
                  <a:extLst>
                    <a:ext uri="{9D8B030D-6E8A-4147-A177-3AD203B41FA5}">
                      <a16:colId xmlns:a16="http://schemas.microsoft.com/office/drawing/2014/main" val="35038563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8910168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629272960"/>
                    </a:ext>
                  </a:extLst>
                </a:gridCol>
                <a:gridCol w="2797851">
                  <a:extLst>
                    <a:ext uri="{9D8B030D-6E8A-4147-A177-3AD203B41FA5}">
                      <a16:colId xmlns:a16="http://schemas.microsoft.com/office/drawing/2014/main" val="3955155601"/>
                    </a:ext>
                  </a:extLst>
                </a:gridCol>
                <a:gridCol w="2383748">
                  <a:extLst>
                    <a:ext uri="{9D8B030D-6E8A-4147-A177-3AD203B41FA5}">
                      <a16:colId xmlns:a16="http://schemas.microsoft.com/office/drawing/2014/main" val="3944147858"/>
                    </a:ext>
                  </a:extLst>
                </a:gridCol>
              </a:tblGrid>
              <a:tr h="12110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전략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실행방안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예산 </a:t>
                      </a:r>
                      <a:r>
                        <a:rPr lang="ko-KR" altLang="en-US" sz="2200" b="1" kern="1200" spc="105" dirty="0" err="1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배정액</a:t>
                      </a: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 </a:t>
                      </a:r>
                      <a:r>
                        <a:rPr lang="en-US" altLang="ko-KR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(</a:t>
                      </a: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원</a:t>
                      </a:r>
                      <a:r>
                        <a:rPr lang="en-US" altLang="ko-KR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)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ko-KR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KPI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예상수익</a:t>
                      </a:r>
                      <a:r>
                        <a:rPr lang="en-US" altLang="ko-KR" sz="2200" b="1" kern="1200" spc="105" baseline="0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 (</a:t>
                      </a:r>
                      <a:r>
                        <a:rPr lang="ko-KR" altLang="en-US" sz="2200" b="1" kern="1200" spc="105" baseline="0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원</a:t>
                      </a:r>
                      <a:r>
                        <a:rPr lang="en-US" altLang="ko-KR" sz="2200" b="1" kern="1200" spc="105" baseline="0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)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수익산출근거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ko-KR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ROI (%)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42744"/>
                  </a:ext>
                </a:extLst>
              </a:tr>
              <a:tr h="10050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가족형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워케이션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패키지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숙박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+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체험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+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공유오피스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패키지 출시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6,500,000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패키지 예약률 증가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(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전환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60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 목표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)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7,200,000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유입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2,000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×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전환율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3% = 60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</a:t>
                      </a:r>
                      <a:b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</a:b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객단가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120,000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110.8%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04675"/>
                  </a:ext>
                </a:extLst>
              </a:tr>
              <a:tr h="1222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인플루언서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endParaRPr lang="en-US" altLang="ko-KR" sz="2000" b="1" kern="1200" spc="32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마케팅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가족 여행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인플루언서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초청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팸투어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3,000,000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SNS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노출수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40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만 회 이상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2,400,000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노출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40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만 회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×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전환율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0.5% = 2,000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</a:t>
                      </a:r>
                      <a:b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</a:b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객단가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80.0%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30224"/>
                  </a:ext>
                </a:extLst>
              </a:tr>
              <a:tr h="1222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기업 대상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B2B 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마케팅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인사 담당자 대상 이메일 캠페인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2,500,000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기업 문의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15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 이상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4,500,000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이메일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500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× 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응답률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3% = 15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</a:t>
                      </a:r>
                      <a:b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</a:b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계약률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50% = 7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</a:t>
                      </a:r>
                      <a:b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</a:b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단가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650,000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180.0%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73910"/>
                  </a:ext>
                </a:extLst>
              </a:tr>
              <a:tr h="1222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OTA 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협업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OTA 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내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워케이션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패키지 상품 등록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1,889,000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예약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전환율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10% 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증가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1,800,000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노출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10,000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× </a:t>
                      </a: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전환율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1.5% = 150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건</a:t>
                      </a:r>
                      <a:b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</a:br>
                      <a:r>
                        <a:rPr lang="ko-KR" altLang="en-US" sz="2000" b="1" kern="1200" spc="32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객단가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95.3%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95155"/>
                  </a:ext>
                </a:extLst>
              </a:tr>
              <a:tr h="10050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1" kern="1200" dirty="0" smtClean="0">
                          <a:solidFill>
                            <a:srgbClr val="25252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합계</a:t>
                      </a:r>
                      <a:endParaRPr lang="ko-KR" altLang="en-US" sz="2400" b="1" kern="1200" dirty="0">
                        <a:solidFill>
                          <a:srgbClr val="25252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000" b="1" kern="1200" spc="32" dirty="0" smtClean="0">
                          <a:solidFill>
                            <a:srgbClr val="6274CF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13,889,000</a:t>
                      </a:r>
                      <a:endParaRPr lang="ko-KR" altLang="en-US" sz="2000" b="1" kern="1200" spc="32" dirty="0">
                        <a:solidFill>
                          <a:srgbClr val="6274CF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15,900,000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114.5%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4456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2324100"/>
            <a:ext cx="14572518" cy="50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32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공개된 제주시 </a:t>
            </a:r>
            <a:r>
              <a:rPr lang="ko-KR" altLang="en-US" sz="2000" b="1" spc="32" dirty="0" err="1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워케이션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지원 예산을 </a:t>
            </a:r>
            <a:r>
              <a:rPr lang="ko-KR" altLang="en-US" sz="2000" b="1" spc="32" dirty="0" smtClean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토대로 춘천시의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관광예산에서 </a:t>
            </a:r>
            <a:r>
              <a:rPr lang="ko-KR" altLang="en-US" sz="2000" b="1" spc="32" dirty="0" smtClean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제주시 </a:t>
            </a:r>
            <a:r>
              <a:rPr lang="ko-KR" altLang="en-US" sz="2000" b="1" spc="32" dirty="0" err="1" smtClean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워케이션</a:t>
            </a:r>
            <a:r>
              <a:rPr lang="ko-KR" altLang="en-US" sz="2000" b="1" spc="32" dirty="0" smtClean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예산 비율을 적용해 총 예산 </a:t>
            </a:r>
            <a:r>
              <a:rPr lang="ko-KR" altLang="en-US" sz="2000" b="1" spc="32" dirty="0" err="1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배정액을</a:t>
            </a:r>
            <a:r>
              <a:rPr lang="ko-KR" altLang="en-US" sz="2000" b="1" spc="32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산정</a:t>
            </a:r>
          </a:p>
        </p:txBody>
      </p:sp>
    </p:spTree>
    <p:extLst>
      <p:ext uri="{BB962C8B-B14F-4D97-AF65-F5344CB8AC3E}">
        <p14:creationId xmlns:p14="http://schemas.microsoft.com/office/powerpoint/2010/main" val="1427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144561" y="1306830"/>
            <a:ext cx="8034883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기대효과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34488"/>
              </p:ext>
            </p:extLst>
          </p:nvPr>
        </p:nvGraphicFramePr>
        <p:xfrm>
          <a:off x="1144561" y="2705100"/>
          <a:ext cx="16057437" cy="6959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367973286"/>
                    </a:ext>
                  </a:extLst>
                </a:gridCol>
                <a:gridCol w="1960436">
                  <a:extLst>
                    <a:ext uri="{9D8B030D-6E8A-4147-A177-3AD203B41FA5}">
                      <a16:colId xmlns:a16="http://schemas.microsoft.com/office/drawing/2014/main" val="3300083849"/>
                    </a:ext>
                  </a:extLst>
                </a:gridCol>
                <a:gridCol w="1942686">
                  <a:extLst>
                    <a:ext uri="{9D8B030D-6E8A-4147-A177-3AD203B41FA5}">
                      <a16:colId xmlns:a16="http://schemas.microsoft.com/office/drawing/2014/main" val="3503856394"/>
                    </a:ext>
                  </a:extLst>
                </a:gridCol>
                <a:gridCol w="1470465">
                  <a:extLst>
                    <a:ext uri="{9D8B030D-6E8A-4147-A177-3AD203B41FA5}">
                      <a16:colId xmlns:a16="http://schemas.microsoft.com/office/drawing/2014/main" val="889101682"/>
                    </a:ext>
                  </a:extLst>
                </a:gridCol>
                <a:gridCol w="2615102">
                  <a:extLst>
                    <a:ext uri="{9D8B030D-6E8A-4147-A177-3AD203B41FA5}">
                      <a16:colId xmlns:a16="http://schemas.microsoft.com/office/drawing/2014/main" val="2629272960"/>
                    </a:ext>
                  </a:extLst>
                </a:gridCol>
                <a:gridCol w="2889480">
                  <a:extLst>
                    <a:ext uri="{9D8B030D-6E8A-4147-A177-3AD203B41FA5}">
                      <a16:colId xmlns:a16="http://schemas.microsoft.com/office/drawing/2014/main" val="3944147858"/>
                    </a:ext>
                  </a:extLst>
                </a:gridCol>
                <a:gridCol w="3045668">
                  <a:extLst>
                    <a:ext uri="{9D8B030D-6E8A-4147-A177-3AD203B41FA5}">
                      <a16:colId xmlns:a16="http://schemas.microsoft.com/office/drawing/2014/main" val="2371619997"/>
                    </a:ext>
                  </a:extLst>
                </a:gridCol>
              </a:tblGrid>
              <a:tr h="1176977"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예상수익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</a:t>
                      </a:r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인당 수익 기준</a:t>
                      </a:r>
                      <a:r>
                        <a:rPr lang="en-US" altLang="ko-KR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(</a:t>
                      </a:r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패키지 </a:t>
                      </a:r>
                      <a:r>
                        <a:rPr lang="en-US" altLang="ko-KR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12</a:t>
                      </a:r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만</a:t>
                      </a:r>
                      <a:r>
                        <a:rPr lang="en-US" altLang="ko-KR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~65</a:t>
                      </a:r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만원</a:t>
                      </a:r>
                      <a:r>
                        <a:rPr lang="en-US" altLang="ko-KR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유도된 참여자 수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기대 직접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기대 생산 유발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b="1" kern="1200" spc="105" dirty="0" smtClean="0">
                          <a:solidFill>
                            <a:srgbClr val="F9FAF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기대 고용 유발 효과</a:t>
                      </a:r>
                      <a:endParaRPr lang="ko-KR" altLang="en-US" sz="2200" b="1" kern="1200" spc="105" dirty="0">
                        <a:solidFill>
                          <a:srgbClr val="F9FAF5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42744"/>
                  </a:ext>
                </a:extLst>
              </a:tr>
              <a:tr h="13376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가족형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r>
                        <a:rPr lang="ko-KR" altLang="en-US" sz="2000" b="1" kern="1200" spc="32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워케이션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7,200,000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120,000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약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60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60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344,000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20,640,000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60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4,300,000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258,000,000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60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0.026 = 1.56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04675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인플루언서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 </a:t>
                      </a:r>
                      <a:endParaRPr lang="en-US" altLang="ko-KR" sz="2000" b="1" kern="1200" spc="32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마케팅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2,400,000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약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200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200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344,000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68,800,000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200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4,300,000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860,000,000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200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0.026 = 5.2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3022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기업 대상 </a:t>
                      </a:r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B2B 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마케팅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4,500,000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650,000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약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70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70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344,000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24,080,000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70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4,300,000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301,000,000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70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0.026 = 1.82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7391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OTA 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1,800,000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12,000</a:t>
                      </a:r>
                      <a:r>
                        <a:rPr lang="ko-KR" altLang="en-US" sz="2000" b="1" kern="1200" spc="32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약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150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150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344,000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51,600,000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150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4,300,000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 </a:t>
                      </a:r>
                      <a:r>
                        <a:rPr lang="en-US" altLang="ko-KR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= 645,000,000</a:t>
                      </a:r>
                      <a:r>
                        <a:rPr lang="ko-KR" altLang="en-US" sz="2000" b="1" kern="1200" spc="32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150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 </a:t>
                      </a:r>
                      <a:r>
                        <a:rPr lang="en-US" altLang="ko-KR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× 0.026 = 3.9</a:t>
                      </a:r>
                      <a:r>
                        <a:rPr lang="ko-KR" altLang="en-US" sz="2000" b="1" kern="1200" spc="32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lab 돋움 레귤러 Bold" panose="020B0600000101010101" charset="-127"/>
                          <a:ea typeface="Tlab 돋움 레귤러 Bold" panose="020B0600000101010101" charset="-127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lab 돋움 레귤러 Bold" panose="020B0600000101010101" charset="-127"/>
                        <a:ea typeface="Tlab 돋움 레귤러 Bold" panose="020B0600000101010101" charset="-127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95155"/>
                  </a:ext>
                </a:extLst>
              </a:tr>
              <a:tr h="8637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2400" b="1" kern="1200" dirty="0">
                          <a:solidFill>
                            <a:srgbClr val="252525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15,900,000</a:t>
                      </a:r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-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약 </a:t>
                      </a:r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480</a:t>
                      </a:r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165,120,000</a:t>
                      </a:r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2,064,000,000</a:t>
                      </a:r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원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12.48</a:t>
                      </a:r>
                      <a:r>
                        <a:rPr lang="ko-KR" altLang="en-US" sz="2000" b="1" kern="1200" spc="32" dirty="0" smtClean="0">
                          <a:solidFill>
                            <a:srgbClr val="FF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</a:rPr>
                        <a:t>명</a:t>
                      </a:r>
                      <a:endParaRPr lang="ko-KR" altLang="en-US" sz="2000" b="1" kern="1200" spc="32" dirty="0">
                        <a:solidFill>
                          <a:srgbClr val="FF0000"/>
                        </a:solidFill>
                        <a:latin typeface="Tlab 돋움 레귤러 Bold"/>
                        <a:ea typeface="Tlab 돋움 레귤러 Bold"/>
                        <a:cs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44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5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05041"/>
            <a:ext cx="18288000" cy="1589150"/>
          </a:xfrm>
          <a:custGeom>
            <a:avLst/>
            <a:gdLst/>
            <a:ahLst/>
            <a:cxnLst/>
            <a:rect l="l" t="t" r="r" b="b"/>
            <a:pathLst>
              <a:path w="18288000" h="1589150">
                <a:moveTo>
                  <a:pt x="0" y="0"/>
                </a:moveTo>
                <a:lnTo>
                  <a:pt x="18288000" y="0"/>
                </a:lnTo>
                <a:lnTo>
                  <a:pt x="18288000" y="1589150"/>
                </a:lnTo>
                <a:lnTo>
                  <a:pt x="0" y="158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10508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48230" y="3585426"/>
            <a:ext cx="525809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ko-KR" altLang="en-US" sz="3401" b="1" spc="35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최종 데이터 프레임 주요 열</a:t>
            </a:r>
            <a:endParaRPr lang="en-US" sz="4001" b="1" spc="35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4562" y="1306831"/>
            <a:ext cx="670403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 </a:t>
            </a:r>
            <a:r>
              <a:rPr lang="en-US" altLang="ko-KR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5201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웹크롤링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71600" y="5372100"/>
            <a:ext cx="16140225" cy="4419600"/>
            <a:chOff x="1103106" y="5952366"/>
            <a:chExt cx="16140224" cy="3924978"/>
          </a:xfrm>
        </p:grpSpPr>
        <p:sp>
          <p:nvSpPr>
            <p:cNvPr id="31" name="Freeform 3"/>
            <p:cNvSpPr/>
            <p:nvPr/>
          </p:nvSpPr>
          <p:spPr>
            <a:xfrm>
              <a:off x="1103106" y="5952366"/>
              <a:ext cx="16040100" cy="39249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</p:sp>
        <p:grpSp>
          <p:nvGrpSpPr>
            <p:cNvPr id="11" name="그룹 10"/>
            <p:cNvGrpSpPr/>
            <p:nvPr/>
          </p:nvGrpSpPr>
          <p:grpSpPr>
            <a:xfrm>
              <a:off x="1376930" y="6004080"/>
              <a:ext cx="2438400" cy="3779300"/>
              <a:chOff x="1690551" y="5840093"/>
              <a:chExt cx="2438400" cy="3779300"/>
            </a:xfrm>
          </p:grpSpPr>
          <p:sp>
            <p:nvSpPr>
              <p:cNvPr id="12" name="TextBox 6"/>
              <p:cNvSpPr txBox="1"/>
              <p:nvPr/>
            </p:nvSpPr>
            <p:spPr>
              <a:xfrm>
                <a:off x="1690551" y="6490331"/>
                <a:ext cx="2438400" cy="31290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기준년월</a:t>
                </a:r>
                <a:endParaRPr lang="en-US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방문자수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관광소비액</a:t>
                </a:r>
                <a:endParaRPr lang="en-US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체류시간</a:t>
                </a:r>
                <a:endParaRPr lang="en-US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</p:txBody>
          </p:sp>
          <p:sp>
            <p:nvSpPr>
              <p:cNvPr id="13" name="TextBox 7"/>
              <p:cNvSpPr txBox="1"/>
              <p:nvPr/>
            </p:nvSpPr>
            <p:spPr>
              <a:xfrm>
                <a:off x="1939200" y="5840093"/>
                <a:ext cx="1312376" cy="7822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6137"/>
                  </a:lnSpc>
                </a:pPr>
                <a:r>
                  <a:rPr lang="ko-KR" altLang="en-US" sz="2400" spc="26" dirty="0">
                    <a:solidFill>
                      <a:srgbClr val="000000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"/>
                  </a:rPr>
                  <a:t>기본정보</a:t>
                </a:r>
                <a:endParaRPr lang="en-US" sz="2400" spc="26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29548" y="5982308"/>
              <a:ext cx="2904683" cy="3801073"/>
              <a:chOff x="1690264" y="5818321"/>
              <a:chExt cx="2438687" cy="3801073"/>
            </a:xfrm>
          </p:grpSpPr>
          <p:sp>
            <p:nvSpPr>
              <p:cNvPr id="19" name="TextBox 6"/>
              <p:cNvSpPr txBox="1"/>
              <p:nvPr/>
            </p:nvSpPr>
            <p:spPr>
              <a:xfrm>
                <a:off x="1690551" y="6490332"/>
                <a:ext cx="2438400" cy="31290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숙박방문자비율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평균 </a:t>
                </a: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숙박일수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단기숙박비율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장기숙박비율</a:t>
                </a:r>
                <a:endParaRPr lang="en-US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</p:txBody>
          </p:sp>
          <p:sp>
            <p:nvSpPr>
              <p:cNvPr id="20" name="TextBox 7"/>
              <p:cNvSpPr txBox="1"/>
              <p:nvPr/>
            </p:nvSpPr>
            <p:spPr>
              <a:xfrm>
                <a:off x="1690264" y="5818321"/>
                <a:ext cx="1312375" cy="7822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6137"/>
                  </a:lnSpc>
                </a:pPr>
                <a:r>
                  <a:rPr lang="ko-KR" altLang="en-US" sz="2400" b="1" spc="26" dirty="0">
                    <a:solidFill>
                      <a:srgbClr val="000000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"/>
                  </a:rPr>
                  <a:t>숙박정보</a:t>
                </a:r>
                <a:endParaRPr lang="en-US" sz="2400" b="1" spc="26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796195" y="5952367"/>
              <a:ext cx="4742113" cy="3837844"/>
              <a:chOff x="9178458" y="5719309"/>
              <a:chExt cx="4742113" cy="383784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9178458" y="5719309"/>
                <a:ext cx="2390309" cy="3837844"/>
                <a:chOff x="1690552" y="5781550"/>
                <a:chExt cx="2006834" cy="3837844"/>
              </a:xfrm>
            </p:grpSpPr>
            <p:sp>
              <p:nvSpPr>
                <p:cNvPr id="24" name="TextBox 6"/>
                <p:cNvSpPr txBox="1"/>
                <p:nvPr/>
              </p:nvSpPr>
              <p:spPr>
                <a:xfrm>
                  <a:off x="1690552" y="6490332"/>
                  <a:ext cx="2006834" cy="312906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쇼핑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숙박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음식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레저스포츠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</p:txBody>
            </p:sp>
            <p:sp>
              <p:nvSpPr>
                <p:cNvPr id="25" name="TextBox 7"/>
                <p:cNvSpPr txBox="1"/>
                <p:nvPr/>
              </p:nvSpPr>
              <p:spPr>
                <a:xfrm>
                  <a:off x="1904649" y="5781550"/>
                  <a:ext cx="1672013" cy="78226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>
                    <a:lnSpc>
                      <a:spcPts val="6137"/>
                    </a:lnSpc>
                  </a:pPr>
                  <a:r>
                    <a:rPr lang="ko-KR" altLang="en-US" sz="2400" b="1" spc="26" dirty="0">
                      <a:solidFill>
                        <a:srgbClr val="000000"/>
                      </a:solidFill>
                      <a:latin typeface="Tlab 돋움 레귤러 Bold"/>
                      <a:ea typeface="Tlab 돋움 레귤러 Bold"/>
                      <a:cs typeface="Tlab 돋움 레귤러 Bold"/>
                      <a:sym typeface="Tlab 돋움 레귤러"/>
                    </a:rPr>
                    <a:t>목적지 </a:t>
                  </a:r>
                  <a:r>
                    <a:rPr lang="ko-KR" altLang="en-US" sz="2400" b="1" spc="26" dirty="0" err="1">
                      <a:solidFill>
                        <a:srgbClr val="000000"/>
                      </a:solidFill>
                      <a:latin typeface="Tlab 돋움 레귤러 Bold"/>
                      <a:ea typeface="Tlab 돋움 레귤러 Bold"/>
                      <a:cs typeface="Tlab 돋움 레귤러 Bold"/>
                      <a:sym typeface="Tlab 돋움 레귤러"/>
                    </a:rPr>
                    <a:t>언급량</a:t>
                  </a:r>
                  <a:endParaRPr lang="en-US" sz="2400" b="1" spc="26" dirty="0">
                    <a:solidFill>
                      <a:srgbClr val="000000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"/>
                  </a:endParaRPr>
                </a:p>
              </p:txBody>
            </p:sp>
          </p:grpSp>
          <p:sp>
            <p:nvSpPr>
              <p:cNvPr id="23" name="TextBox 6"/>
              <p:cNvSpPr txBox="1"/>
              <p:nvPr/>
            </p:nvSpPr>
            <p:spPr>
              <a:xfrm>
                <a:off x="11459989" y="6415623"/>
                <a:ext cx="2460582" cy="31290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자연관광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문화관광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역사관광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 err="1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기타관광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12898264" y="5980917"/>
              <a:ext cx="4345066" cy="3809293"/>
              <a:chOff x="13671280" y="5747859"/>
              <a:chExt cx="4345066" cy="3809293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13671280" y="5747859"/>
                <a:ext cx="3044853" cy="3809293"/>
                <a:chOff x="1572580" y="5810100"/>
                <a:chExt cx="2556371" cy="3809292"/>
              </a:xfrm>
            </p:grpSpPr>
            <p:sp>
              <p:nvSpPr>
                <p:cNvPr id="29" name="TextBox 6"/>
                <p:cNvSpPr txBox="1"/>
                <p:nvPr/>
              </p:nvSpPr>
              <p:spPr>
                <a:xfrm>
                  <a:off x="1690552" y="6490330"/>
                  <a:ext cx="2438399" cy="312906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배우자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자녀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회사동료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  <a:p>
                  <a:pPr marL="561375" lvl="1" indent="-280688">
                    <a:lnSpc>
                      <a:spcPts val="6137"/>
                    </a:lnSpc>
                    <a:buFont typeface="Arial"/>
                    <a:buChar char="•"/>
                  </a:pPr>
                  <a:r>
                    <a:rPr lang="ko-KR" altLang="en-US" sz="2400" spc="26" dirty="0">
                      <a:solidFill>
                        <a:srgbClr val="494739"/>
                      </a:solidFill>
                      <a:latin typeface="Tlab 돋움 레귤러"/>
                      <a:ea typeface="Tlab 돋움 레귤러"/>
                      <a:cs typeface="Tlab 돋움 레귤러"/>
                      <a:sym typeface="Tlab 돋움 레귤러 Bold"/>
                    </a:rPr>
                    <a:t>싱글 </a:t>
                  </a:r>
                  <a:endParaRPr lang="en-US" altLang="ko-KR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endParaRPr>
                </a:p>
              </p:txBody>
            </p:sp>
            <p:sp>
              <p:nvSpPr>
                <p:cNvPr id="30" name="TextBox 7"/>
                <p:cNvSpPr txBox="1"/>
                <p:nvPr/>
              </p:nvSpPr>
              <p:spPr>
                <a:xfrm>
                  <a:off x="1572580" y="5810100"/>
                  <a:ext cx="2217426" cy="78226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>
                    <a:lnSpc>
                      <a:spcPts val="6137"/>
                    </a:lnSpc>
                  </a:pPr>
                  <a:r>
                    <a:rPr lang="ko-KR" altLang="en-US" sz="2400" b="1" spc="26" dirty="0" err="1">
                      <a:solidFill>
                        <a:srgbClr val="000000"/>
                      </a:solidFill>
                      <a:latin typeface="Tlab 돋움 레귤러 Bold"/>
                      <a:ea typeface="Tlab 돋움 레귤러 Bold"/>
                      <a:cs typeface="Tlab 돋움 레귤러 Bold"/>
                      <a:sym typeface="Tlab 돋움 레귤러"/>
                    </a:rPr>
                    <a:t>동반유형</a:t>
                  </a:r>
                  <a:r>
                    <a:rPr lang="ko-KR" altLang="en-US" sz="2400" b="1" spc="26" dirty="0">
                      <a:solidFill>
                        <a:srgbClr val="000000"/>
                      </a:solidFill>
                      <a:latin typeface="Tlab 돋움 레귤러 Bold"/>
                      <a:ea typeface="Tlab 돋움 레귤러 Bold"/>
                      <a:cs typeface="Tlab 돋움 레귤러 Bold"/>
                      <a:sym typeface="Tlab 돋움 레귤러"/>
                    </a:rPr>
                    <a:t> </a:t>
                  </a:r>
                  <a:r>
                    <a:rPr lang="ko-KR" altLang="en-US" sz="2400" b="1" spc="26" dirty="0" err="1">
                      <a:solidFill>
                        <a:srgbClr val="000000"/>
                      </a:solidFill>
                      <a:latin typeface="Tlab 돋움 레귤러 Bold"/>
                      <a:ea typeface="Tlab 돋움 레귤러 Bold"/>
                      <a:cs typeface="Tlab 돋움 레귤러 Bold"/>
                      <a:sym typeface="Tlab 돋움 레귤러"/>
                    </a:rPr>
                    <a:t>언급량</a:t>
                  </a:r>
                  <a:endParaRPr lang="en-US" sz="2400" b="1" spc="26" dirty="0">
                    <a:solidFill>
                      <a:srgbClr val="000000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"/>
                  </a:endParaRPr>
                </a:p>
              </p:txBody>
            </p:sp>
          </p:grpSp>
          <p:sp>
            <p:nvSpPr>
              <p:cNvPr id="28" name="TextBox 6"/>
              <p:cNvSpPr txBox="1"/>
              <p:nvPr/>
            </p:nvSpPr>
            <p:spPr>
              <a:xfrm>
                <a:off x="15904636" y="6415623"/>
                <a:ext cx="2111710" cy="23467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부모님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연인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  <a:p>
                <a:pPr marL="561375" lvl="1" indent="-280688">
                  <a:lnSpc>
                    <a:spcPts val="6137"/>
                  </a:lnSpc>
                  <a:buFont typeface="Arial"/>
                  <a:buChar char="•"/>
                </a:pPr>
                <a:r>
                  <a:rPr lang="ko-KR" altLang="en-US" sz="2400" spc="26" dirty="0">
                    <a:solidFill>
                      <a:srgbClr val="494739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 Bold"/>
                  </a:rPr>
                  <a:t>친구</a:t>
                </a:r>
                <a:endParaRPr lang="en-US" altLang="ko-KR" sz="2400" spc="26" dirty="0">
                  <a:solidFill>
                    <a:srgbClr val="494739"/>
                  </a:solidFill>
                  <a:latin typeface="Tlab 돋움 레귤러"/>
                  <a:ea typeface="Tlab 돋움 레귤러"/>
                  <a:cs typeface="Tlab 돋움 레귤러"/>
                  <a:sym typeface="Tlab 돋움 레귤러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14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3"/>
          <p:cNvSpPr/>
          <p:nvPr/>
        </p:nvSpPr>
        <p:spPr>
          <a:xfrm>
            <a:off x="914400" y="4805584"/>
            <a:ext cx="7772400" cy="4953000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F6F9FD"/>
          </a:solidFill>
          <a:ln w="38100" cap="rnd">
            <a:solidFill>
              <a:srgbClr val="6274CF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562" y="1306831"/>
            <a:ext cx="11843510" cy="118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</a:t>
            </a: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정제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533400" y="2857500"/>
            <a:ext cx="8153400" cy="1655102"/>
            <a:chOff x="0" y="-76200"/>
            <a:chExt cx="1946464" cy="434611"/>
          </a:xfrm>
        </p:grpSpPr>
        <p:sp>
          <p:nvSpPr>
            <p:cNvPr id="50" name="Freeform 3"/>
            <p:cNvSpPr/>
            <p:nvPr/>
          </p:nvSpPr>
          <p:spPr>
            <a:xfrm>
              <a:off x="73729" y="-3810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id="52" name="TextBox 4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76" name="TextBox 31"/>
          <p:cNvSpPr txBox="1"/>
          <p:nvPr/>
        </p:nvSpPr>
        <p:spPr>
          <a:xfrm>
            <a:off x="1612473" y="3199888"/>
            <a:ext cx="5912096" cy="72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구조화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TextBox 32"/>
          <p:cNvSpPr txBox="1"/>
          <p:nvPr/>
        </p:nvSpPr>
        <p:spPr>
          <a:xfrm>
            <a:off x="1447801" y="5019678"/>
            <a:ext cx="710156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① 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</a:rPr>
              <a:t>행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</a:rPr>
              <a:t>/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</a:rPr>
              <a:t>열 기준 통일 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: 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각 </a:t>
            </a:r>
            <a:r>
              <a:rPr lang="ko-KR" altLang="en-US" sz="2400" b="1" spc="26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카테고리별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 수집된 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CSV 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파일들의 데이터 형식 표준화</a:t>
            </a:r>
          </a:p>
          <a:p>
            <a:pPr>
              <a:lnSpc>
                <a:spcPct val="200000"/>
              </a:lnSpc>
            </a:pPr>
            <a:r>
              <a:rPr lang="ko-KR" altLang="en-US" sz="2400" b="1" spc="3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②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</a:rPr>
              <a:t>월별 데이터 병합 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: 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2021.01~2024.08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기간의 연속적 </a:t>
            </a: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시계열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 데이터 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구축</a:t>
            </a:r>
          </a:p>
          <a:p>
            <a:pPr>
              <a:lnSpc>
                <a:spcPct val="200000"/>
              </a:lnSpc>
            </a:pPr>
            <a:r>
              <a:rPr lang="ko-KR" altLang="en-US" sz="2400" b="1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③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</a:rPr>
              <a:t>데이터 재구성 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: </a:t>
            </a: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카테고리별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</a:rPr>
              <a:t> 상이한 데이터 구조를 분석 가능한 형태로 변환</a:t>
            </a:r>
          </a:p>
        </p:txBody>
      </p:sp>
      <p:sp>
        <p:nvSpPr>
          <p:cNvPr id="87" name="Freeform 6"/>
          <p:cNvSpPr/>
          <p:nvPr/>
        </p:nvSpPr>
        <p:spPr>
          <a:xfrm>
            <a:off x="9598074" y="4805583"/>
            <a:ext cx="7699326" cy="4953128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6274CF"/>
          </a:solidFill>
          <a:ln w="38100" cap="rnd">
            <a:solidFill>
              <a:srgbClr val="6274CF"/>
            </a:solidFill>
            <a:prstDash val="solid"/>
            <a:round/>
          </a:ln>
          <a:effectLst>
            <a:softEdge rad="0"/>
          </a:effectLst>
        </p:spPr>
      </p:sp>
      <p:sp>
        <p:nvSpPr>
          <p:cNvPr id="94" name="Freeform 3"/>
          <p:cNvSpPr/>
          <p:nvPr/>
        </p:nvSpPr>
        <p:spPr>
          <a:xfrm>
            <a:off x="9475747" y="3002594"/>
            <a:ext cx="7821654" cy="1364914"/>
          </a:xfrm>
          <a:custGeom>
            <a:avLst/>
            <a:gdLst/>
            <a:ahLst/>
            <a:cxnLst/>
            <a:rect l="l" t="t" r="r" b="b"/>
            <a:pathLst>
              <a:path w="1872735" h="358411">
                <a:moveTo>
                  <a:pt x="1669535" y="0"/>
                </a:moveTo>
                <a:cubicBezTo>
                  <a:pt x="1781759" y="0"/>
                  <a:pt x="1872735" y="80233"/>
                  <a:pt x="1872735" y="179206"/>
                </a:cubicBezTo>
                <a:cubicBezTo>
                  <a:pt x="1872735" y="278178"/>
                  <a:pt x="1781759" y="358411"/>
                  <a:pt x="1669535" y="358411"/>
                </a:cubicBezTo>
                <a:lnTo>
                  <a:pt x="203200" y="358411"/>
                </a:lnTo>
                <a:cubicBezTo>
                  <a:pt x="90976" y="358411"/>
                  <a:pt x="0" y="278178"/>
                  <a:pt x="0" y="179206"/>
                </a:cubicBezTo>
                <a:cubicBezTo>
                  <a:pt x="0" y="80233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6274CF"/>
            </a:solidFill>
            <a:prstDash val="solid"/>
            <a:miter/>
          </a:ln>
        </p:spPr>
      </p:sp>
      <p:sp>
        <p:nvSpPr>
          <p:cNvPr id="78" name="TextBox 33"/>
          <p:cNvSpPr txBox="1"/>
          <p:nvPr/>
        </p:nvSpPr>
        <p:spPr>
          <a:xfrm>
            <a:off x="10210800" y="3199887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분리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9" name="TextBox 32"/>
          <p:cNvSpPr txBox="1"/>
          <p:nvPr/>
        </p:nvSpPr>
        <p:spPr>
          <a:xfrm>
            <a:off x="10027746" y="4978717"/>
            <a:ext cx="7117254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32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① 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지역별 데이터 </a:t>
            </a:r>
            <a:r>
              <a:rPr lang="en-US" altLang="ko-KR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: 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시</a:t>
            </a:r>
            <a:r>
              <a:rPr lang="en-US" altLang="ko-KR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군</a:t>
            </a:r>
            <a:r>
              <a:rPr lang="en-US" altLang="ko-KR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구별 </a:t>
            </a:r>
            <a:r>
              <a:rPr lang="en-US" altLang="ko-KR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2021.01 ~ 2024.08 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데이터의 평균을 나타내는 각 지역별 데이터 </a:t>
            </a:r>
            <a:endParaRPr lang="en-US" altLang="ko-KR" sz="2400" b="1" spc="26" dirty="0" smtClean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 Bold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spc="32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② </a:t>
            </a:r>
            <a:r>
              <a:rPr lang="ko-KR" altLang="en-US" sz="2400" b="1" spc="26" dirty="0" err="1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시계열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 데이터</a:t>
            </a:r>
            <a:r>
              <a:rPr lang="ko-KR" altLang="en-US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 </a:t>
            </a:r>
            <a:r>
              <a:rPr lang="en-US" altLang="ko-KR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: </a:t>
            </a:r>
            <a:r>
              <a:rPr lang="ko-KR" altLang="en-US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분석이 필요한 특정 시</a:t>
            </a:r>
            <a:r>
              <a:rPr lang="en-US" altLang="ko-KR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군</a:t>
            </a:r>
            <a:r>
              <a:rPr lang="en-US" altLang="ko-KR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/</a:t>
            </a:r>
            <a:r>
              <a:rPr lang="ko-KR" altLang="en-US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구의 </a:t>
            </a:r>
            <a:r>
              <a:rPr lang="en-US" altLang="ko-KR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2021.01 ~ 2024.08 </a:t>
            </a:r>
            <a:r>
              <a:rPr lang="ko-KR" altLang="en-US" sz="2400" b="1" spc="32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까지의 기간 </a:t>
            </a:r>
            <a:r>
              <a:rPr lang="ko-KR" altLang="en-US" sz="2400" b="1" spc="32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데이터</a:t>
            </a:r>
            <a:endParaRPr lang="en-US" altLang="ko-KR" sz="2400" b="1" spc="32" dirty="0" smtClean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 Bold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spc="32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③ </a:t>
            </a:r>
            <a:r>
              <a:rPr lang="ko-KR" altLang="en-US" sz="2400" b="1" spc="26" dirty="0" err="1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워케이션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 </a:t>
            </a:r>
            <a:r>
              <a:rPr lang="ko-KR" altLang="en-US" sz="2400" b="1" spc="26" dirty="0" err="1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언급량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 상위 </a:t>
            </a:r>
            <a:r>
              <a:rPr lang="en-US" altLang="ko-KR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30%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지역 </a:t>
            </a:r>
            <a:r>
              <a:rPr lang="en-US" altLang="ko-KR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/ 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하위 </a:t>
            </a:r>
            <a:r>
              <a:rPr lang="en-US" altLang="ko-KR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30% </a:t>
            </a:r>
            <a:r>
              <a:rPr lang="ko-KR" altLang="en-US" sz="2400" b="1" spc="26" dirty="0">
                <a:solidFill>
                  <a:schemeClr val="bg1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 Bold"/>
              </a:rPr>
              <a:t>지역 </a:t>
            </a:r>
            <a:r>
              <a:rPr lang="ko-KR" altLang="en-US" sz="2400" b="1" spc="26" dirty="0" smtClean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 Bold"/>
              </a:rPr>
              <a:t>두 그룹으로 나눈 데이터</a:t>
            </a:r>
            <a:endParaRPr lang="ko-KR" altLang="en-US" sz="2400" b="1" spc="26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4260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  <a:endParaRPr lang="en-US" sz="5499" b="1" spc="1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4562" y="1306831"/>
            <a:ext cx="886685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</a:t>
            </a: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정제 </a:t>
            </a:r>
            <a:r>
              <a:rPr lang="en-US" altLang="ko-KR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5201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정제 내용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2"/>
          <p:cNvGrpSpPr/>
          <p:nvPr/>
        </p:nvGrpSpPr>
        <p:grpSpPr>
          <a:xfrm>
            <a:off x="1028700" y="3778733"/>
            <a:ext cx="5227958" cy="5479567"/>
            <a:chOff x="0" y="0"/>
            <a:chExt cx="1376911" cy="1443178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</p:sp>
        <p:sp>
          <p:nvSpPr>
            <p:cNvPr id="24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6522115" y="3780390"/>
            <a:ext cx="5227958" cy="5479567"/>
            <a:chOff x="0" y="0"/>
            <a:chExt cx="1376911" cy="1443178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6274CF"/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</p:sp>
        <p:sp>
          <p:nvSpPr>
            <p:cNvPr id="27" name="TextBox 7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8"/>
          <p:cNvGrpSpPr/>
          <p:nvPr/>
        </p:nvGrpSpPr>
        <p:grpSpPr>
          <a:xfrm>
            <a:off x="12031342" y="3778733"/>
            <a:ext cx="5227958" cy="5479567"/>
            <a:chOff x="0" y="0"/>
            <a:chExt cx="1376911" cy="1443178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</p:sp>
        <p:sp>
          <p:nvSpPr>
            <p:cNvPr id="30" name="TextBox 10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11"/>
          <p:cNvGrpSpPr/>
          <p:nvPr/>
        </p:nvGrpSpPr>
        <p:grpSpPr>
          <a:xfrm>
            <a:off x="3048621" y="3184675"/>
            <a:ext cx="1188116" cy="1188116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3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4" name="Group 14"/>
          <p:cNvGrpSpPr/>
          <p:nvPr/>
        </p:nvGrpSpPr>
        <p:grpSpPr>
          <a:xfrm>
            <a:off x="8551310" y="3184675"/>
            <a:ext cx="1188116" cy="1188116"/>
            <a:chOff x="0" y="0"/>
            <a:chExt cx="812800" cy="812800"/>
          </a:xfrm>
        </p:grpSpPr>
        <p:sp>
          <p:nvSpPr>
            <p:cNvPr id="3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id="3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7" name="Group 17"/>
          <p:cNvGrpSpPr/>
          <p:nvPr/>
        </p:nvGrpSpPr>
        <p:grpSpPr>
          <a:xfrm>
            <a:off x="14051263" y="3184675"/>
            <a:ext cx="1188116" cy="1188116"/>
            <a:chOff x="0" y="0"/>
            <a:chExt cx="812800" cy="812800"/>
          </a:xfrm>
        </p:grpSpPr>
        <p:sp>
          <p:nvSpPr>
            <p:cNvPr id="3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3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TextBox 20"/>
          <p:cNvSpPr txBox="1"/>
          <p:nvPr/>
        </p:nvSpPr>
        <p:spPr>
          <a:xfrm>
            <a:off x="3246589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 dirty="0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746450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42" name="TextBox 22"/>
          <p:cNvSpPr txBox="1"/>
          <p:nvPr/>
        </p:nvSpPr>
        <p:spPr>
          <a:xfrm>
            <a:off x="14246403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43" name="TextBox 23"/>
          <p:cNvSpPr txBox="1"/>
          <p:nvPr/>
        </p:nvSpPr>
        <p:spPr>
          <a:xfrm>
            <a:off x="746762" y="5842964"/>
            <a:ext cx="598123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웹크롤링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 과정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에서 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발생한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</a:p>
          <a:p>
            <a:pPr algn="ctr">
              <a:lnSpc>
                <a:spcPts val="6032"/>
              </a:lnSpc>
            </a:pP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누락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열 채우기 </a:t>
            </a:r>
            <a:endParaRPr lang="en-US" altLang="ko-KR" sz="24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평균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, </a:t>
            </a: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최빈값</a:t>
            </a:r>
            <a:r>
              <a:rPr lang="ko-KR" altLang="en-US" sz="2400" b="1" spc="26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으로</a:t>
            </a:r>
            <a:r>
              <a:rPr lang="en-US" altLang="ko-KR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ko-KR" altLang="en-US" sz="2400" b="1" spc="26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누락값</a:t>
            </a:r>
            <a:r>
              <a:rPr lang="ko-KR" altLang="en-US" sz="2400" b="1" spc="2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채우기</a:t>
            </a:r>
            <a:endParaRPr lang="en-US" altLang="ko-KR" sz="24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4" name="TextBox 24"/>
          <p:cNvSpPr txBox="1"/>
          <p:nvPr/>
        </p:nvSpPr>
        <p:spPr>
          <a:xfrm>
            <a:off x="7481404" y="5842964"/>
            <a:ext cx="314734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기준년월</a:t>
            </a:r>
            <a:r>
              <a:rPr lang="ko-KR" altLang="en-US" sz="2400" spc="26" dirty="0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6" dirty="0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en-US" altLang="ko-KR" sz="2400" b="1" spc="26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datetime</a:t>
            </a:r>
            <a:endParaRPr lang="en-US" altLang="ko-KR" sz="2400" b="1" spc="26" dirty="0">
              <a:solidFill>
                <a:srgbClr val="FFFFF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언급량</a:t>
            </a:r>
            <a:r>
              <a:rPr lang="ko-KR" altLang="en-US" sz="2400" spc="26" dirty="0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6" dirty="0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en-US" altLang="ko-KR" sz="2400" b="1" spc="26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int</a:t>
            </a:r>
            <a:r>
              <a:rPr lang="en-US" altLang="ko-KR" sz="2400" b="1" spc="26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 </a:t>
            </a:r>
          </a:p>
          <a:p>
            <a:pPr algn="ctr">
              <a:lnSpc>
                <a:spcPts val="6032"/>
              </a:lnSpc>
            </a:pPr>
            <a:r>
              <a:rPr lang="ko-KR" altLang="en-US" sz="2400" spc="26" dirty="0" err="1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으로</a:t>
            </a:r>
            <a:r>
              <a:rPr lang="ko-KR" altLang="en-US" sz="2400" spc="26" dirty="0" smtClean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데이터 타입 바꾸기</a:t>
            </a:r>
            <a:endParaRPr lang="en-US" sz="2400" spc="26" dirty="0">
              <a:solidFill>
                <a:srgbClr val="FFFFF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12250597" y="5903951"/>
            <a:ext cx="468322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7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박 이상 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-&gt;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장기숙박열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변환</a:t>
            </a:r>
            <a:endParaRPr lang="en-US" altLang="ko-KR" sz="24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342900" indent="-342900" algn="ctr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자연관광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, 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문화관광 등 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5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 </a:t>
            </a:r>
            <a:r>
              <a:rPr lang="ko-KR" altLang="en-US" sz="2400" b="1" spc="2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관광지표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‘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관광</a:t>
            </a:r>
            <a:r>
              <a:rPr lang="en-US" altLang="ko-KR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’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열</a:t>
            </a:r>
            <a:r>
              <a:rPr lang="ko-KR" altLang="en-US" sz="2400" b="1" spc="26" dirty="0">
                <a:solidFill>
                  <a:schemeClr val="tx1">
                    <a:lumMod val="65000"/>
                    <a:lumOff val="35000"/>
                  </a:schemeClr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통합</a:t>
            </a:r>
            <a:endParaRPr lang="en-US" altLang="ko-KR" sz="2400" b="1" spc="26" dirty="0">
              <a:solidFill>
                <a:schemeClr val="tx1">
                  <a:lumMod val="65000"/>
                  <a:lumOff val="35000"/>
                </a:schemeClr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6" name="TextBox 26"/>
          <p:cNvSpPr txBox="1"/>
          <p:nvPr/>
        </p:nvSpPr>
        <p:spPr>
          <a:xfrm>
            <a:off x="1981543" y="4667250"/>
            <a:ext cx="3327929" cy="47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3000" b="1" spc="30" dirty="0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누락열</a:t>
            </a:r>
            <a:r>
              <a:rPr lang="ko-KR" altLang="en-US" sz="3000" b="1" spc="30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처리</a:t>
            </a:r>
            <a:endParaRPr lang="en-US" sz="3000" b="1" spc="30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8" name="TextBox 27"/>
          <p:cNvSpPr txBox="1"/>
          <p:nvPr/>
        </p:nvSpPr>
        <p:spPr>
          <a:xfrm>
            <a:off x="7481404" y="4667250"/>
            <a:ext cx="3327929" cy="47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3000" b="1" spc="30" dirty="0" smtClean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타입 정제</a:t>
            </a:r>
            <a:endParaRPr lang="en-US" sz="3000" b="1" spc="30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12988072" y="4667250"/>
            <a:ext cx="3327929" cy="47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3000" b="1" spc="30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열 생성</a:t>
            </a:r>
            <a:endParaRPr lang="en-US" sz="3000" b="1" spc="30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1" name="AutoShape 31"/>
          <p:cNvSpPr/>
          <p:nvPr/>
        </p:nvSpPr>
        <p:spPr>
          <a:xfrm>
            <a:off x="1484537" y="6694522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33"/>
          <p:cNvSpPr/>
          <p:nvPr/>
        </p:nvSpPr>
        <p:spPr>
          <a:xfrm>
            <a:off x="6979130" y="6694522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34"/>
          <p:cNvSpPr/>
          <p:nvPr/>
        </p:nvSpPr>
        <p:spPr>
          <a:xfrm>
            <a:off x="6979130" y="8233860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5"/>
          <p:cNvSpPr/>
          <p:nvPr/>
        </p:nvSpPr>
        <p:spPr>
          <a:xfrm>
            <a:off x="1484537" y="7468954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37"/>
          <p:cNvSpPr/>
          <p:nvPr/>
        </p:nvSpPr>
        <p:spPr>
          <a:xfrm>
            <a:off x="6979130" y="7464191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35"/>
          <p:cNvSpPr/>
          <p:nvPr/>
        </p:nvSpPr>
        <p:spPr>
          <a:xfrm>
            <a:off x="1484537" y="8233860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31"/>
          <p:cNvSpPr/>
          <p:nvPr/>
        </p:nvSpPr>
        <p:spPr>
          <a:xfrm>
            <a:off x="12461780" y="6694522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35"/>
          <p:cNvSpPr/>
          <p:nvPr/>
        </p:nvSpPr>
        <p:spPr>
          <a:xfrm>
            <a:off x="12461780" y="7468954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35"/>
          <p:cNvSpPr/>
          <p:nvPr/>
        </p:nvSpPr>
        <p:spPr>
          <a:xfrm>
            <a:off x="12461780" y="8233860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9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25545" y="3537610"/>
            <a:ext cx="6680108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ko-KR" altLang="en-US" sz="3999" b="1" spc="231" err="1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3999" b="1" spc="231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트렌드 분석</a:t>
            </a:r>
            <a:endParaRPr lang="en-US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3884637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개요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 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3446318"/>
            <a:ext cx="9677400" cy="5029200"/>
            <a:chOff x="0" y="0"/>
            <a:chExt cx="1493953" cy="727129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l="-7874" t="-20231" b="-20231"/>
              </a:stretch>
            </a:blipFill>
          </p:spPr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 flipH="1">
            <a:off x="10298498" y="4610100"/>
            <a:ext cx="6934201" cy="336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This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analysis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examines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the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evolution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of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the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workcation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trend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from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2021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to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2024,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focusing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regional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mention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frequency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.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It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identifies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growing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and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potential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areas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based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discussion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changes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and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tracks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shifts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in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popular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workcation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destinations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over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ko-KR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time</a:t>
            </a:r>
            <a:r>
              <a:rPr lang="ko-KR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24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26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6856438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4800" b="1" dirty="0" err="1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트렌드 변화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27643" y="3467100"/>
            <a:ext cx="7890275" cy="4790362"/>
            <a:chOff x="395029" y="2924956"/>
            <a:chExt cx="11968903" cy="643746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5752"/>
            <a:stretch/>
          </p:blipFill>
          <p:spPr>
            <a:xfrm>
              <a:off x="1371600" y="2924956"/>
              <a:ext cx="10992332" cy="60034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95029" y="3871324"/>
              <a:ext cx="749533" cy="378232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2400" spc="35" dirty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평균 </a:t>
              </a:r>
              <a:r>
                <a:rPr lang="ko-KR" altLang="en-US" sz="2400" spc="35" dirty="0" err="1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워케이션</a:t>
              </a:r>
              <a:r>
                <a:rPr lang="ko-KR" altLang="en-US" sz="2400" spc="35" dirty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 </a:t>
              </a:r>
              <a:r>
                <a:rPr lang="ko-KR" altLang="en-US" sz="2400" spc="35" dirty="0" err="1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언급량</a:t>
              </a:r>
              <a:endPara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63854" y="8735081"/>
              <a:ext cx="1226231" cy="627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5" dirty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2021</a:t>
              </a:r>
              <a:endPara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21530" y="8735081"/>
              <a:ext cx="1297803" cy="627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5" dirty="0" smtClean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2022</a:t>
              </a:r>
              <a:endPara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50775" y="8735081"/>
              <a:ext cx="1297803" cy="627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5" dirty="0" smtClean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2023</a:t>
              </a:r>
              <a:endPara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80021" y="8735081"/>
              <a:ext cx="1297803" cy="627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5" dirty="0" smtClean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</a:rPr>
                <a:t>2024</a:t>
              </a:r>
              <a:endParaRPr lang="ko-KR" altLang="en-US" sz="24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</a:endParaRPr>
            </a:p>
          </p:txBody>
        </p:sp>
      </p:grpSp>
      <p:sp>
        <p:nvSpPr>
          <p:cNvPr id="44" name="TextBox 4"/>
          <p:cNvSpPr txBox="1"/>
          <p:nvPr/>
        </p:nvSpPr>
        <p:spPr>
          <a:xfrm>
            <a:off x="10051473" y="2455409"/>
            <a:ext cx="6680108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ko-KR" altLang="en-US" sz="3999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지속적인 상승세</a:t>
            </a:r>
            <a:endParaRPr lang="en-US" sz="3999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9846732" y="3223374"/>
            <a:ext cx="8079506" cy="2970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대한상공회의소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직장인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선호도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조사에 따른 선호지역 선정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(32%)&gt;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강원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(20%)&gt;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서울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(19%)&gt;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부산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(14%)&gt; 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경기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(6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%)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 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 별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합계를 연도별로 분석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06000" y="6258257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0" name="Freeform 3"/>
          <p:cNvSpPr/>
          <p:nvPr/>
        </p:nvSpPr>
        <p:spPr>
          <a:xfrm>
            <a:off x="9791700" y="6652146"/>
            <a:ext cx="7979298" cy="2629665"/>
          </a:xfrm>
          <a:custGeom>
            <a:avLst/>
            <a:gdLst/>
            <a:ahLst/>
            <a:cxnLst/>
            <a:rect l="l" t="t" r="r" b="b"/>
            <a:pathLst>
              <a:path w="1376911" h="1443178">
                <a:moveTo>
                  <a:pt x="75524" y="0"/>
                </a:moveTo>
                <a:lnTo>
                  <a:pt x="1301387" y="0"/>
                </a:lnTo>
                <a:cubicBezTo>
                  <a:pt x="1343097" y="0"/>
                  <a:pt x="1376911" y="33813"/>
                  <a:pt x="1376911" y="75524"/>
                </a:cubicBezTo>
                <a:lnTo>
                  <a:pt x="1376911" y="1367654"/>
                </a:lnTo>
                <a:cubicBezTo>
                  <a:pt x="1376911" y="1387684"/>
                  <a:pt x="1368954" y="1406894"/>
                  <a:pt x="1354790" y="1421058"/>
                </a:cubicBezTo>
                <a:cubicBezTo>
                  <a:pt x="1340627" y="1435221"/>
                  <a:pt x="1321417" y="1443178"/>
                  <a:pt x="1301387" y="1443178"/>
                </a:cubicBezTo>
                <a:lnTo>
                  <a:pt x="75524" y="1443178"/>
                </a:lnTo>
                <a:cubicBezTo>
                  <a:pt x="55494" y="1443178"/>
                  <a:pt x="36284" y="1435221"/>
                  <a:pt x="22121" y="1421058"/>
                </a:cubicBezTo>
                <a:cubicBezTo>
                  <a:pt x="7957" y="1406894"/>
                  <a:pt x="0" y="1387684"/>
                  <a:pt x="0" y="1367654"/>
                </a:cubicBezTo>
                <a:lnTo>
                  <a:pt x="0" y="75524"/>
                </a:lnTo>
                <a:cubicBezTo>
                  <a:pt x="0" y="55494"/>
                  <a:pt x="7957" y="36284"/>
                  <a:pt x="22121" y="22121"/>
                </a:cubicBezTo>
                <a:cubicBezTo>
                  <a:pt x="36284" y="7957"/>
                  <a:pt x="55494" y="0"/>
                  <a:pt x="7552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6274CF"/>
            </a:solidFill>
            <a:prstDash val="solid"/>
            <a:round/>
          </a:ln>
        </p:spPr>
      </p:sp>
      <p:sp>
        <p:nvSpPr>
          <p:cNvPr id="49" name="TextBox 48"/>
          <p:cNvSpPr txBox="1"/>
          <p:nvPr/>
        </p:nvSpPr>
        <p:spPr>
          <a:xfrm>
            <a:off x="10349266" y="6671240"/>
            <a:ext cx="70744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6032"/>
              </a:lnSpc>
            </a:pP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2021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~ 2022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758 -&gt; 2021 ( 166% 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성장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  <a:p>
            <a:pPr>
              <a:lnSpc>
                <a:spcPts val="6032"/>
              </a:lnSpc>
            </a:pP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2022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~ 2023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2021 -&gt; 2777 ( 37% 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성장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  <a:p>
            <a:pPr>
              <a:lnSpc>
                <a:spcPts val="6032"/>
              </a:lnSpc>
            </a:pP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2023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~ 2024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년 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2777 -&gt; 2970 ( 7% </a:t>
            </a:r>
            <a:r>
              <a:rPr lang="ko-KR" altLang="en-US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성장</a:t>
            </a:r>
            <a:r>
              <a:rPr lang="en-US" altLang="ko-KR" sz="2400" b="1" spc="26" dirty="0">
                <a:solidFill>
                  <a:srgbClr val="98A9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  <a:p>
            <a:endParaRPr lang="ko-KR" altLang="en-US" dirty="0">
              <a:solidFill>
                <a:srgbClr val="98A9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9144000" y="-1657"/>
            <a:ext cx="9144000" cy="10288657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grpSp>
        <p:nvGrpSpPr>
          <p:cNvPr id="16" name="Group 6"/>
          <p:cNvGrpSpPr/>
          <p:nvPr/>
        </p:nvGrpSpPr>
        <p:grpSpPr>
          <a:xfrm>
            <a:off x="9144000" y="-8555"/>
            <a:ext cx="9137067" cy="10287000"/>
            <a:chOff x="250666" y="186410"/>
            <a:chExt cx="1567131" cy="1763023"/>
          </a:xfrm>
        </p:grpSpPr>
        <p:sp>
          <p:nvSpPr>
            <p:cNvPr id="17" name="Freeform 7"/>
            <p:cNvSpPr/>
            <p:nvPr/>
          </p:nvSpPr>
          <p:spPr>
            <a:xfrm>
              <a:off x="250666" y="18641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68564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워케이션</a:t>
            </a:r>
            <a:r>
              <a:rPr lang="ko-KR" altLang="en-US" sz="48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언급량</a:t>
            </a:r>
            <a:endParaRPr lang="en-US" sz="48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4" name="TextBox 4"/>
          <p:cNvSpPr txBox="1"/>
          <p:nvPr/>
        </p:nvSpPr>
        <p:spPr>
          <a:xfrm>
            <a:off x="10058400" y="3341119"/>
            <a:ext cx="8424380" cy="646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9"/>
              </a:lnSpc>
            </a:pP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강원도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&gt;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부산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=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서울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&gt; </a:t>
            </a:r>
            <a:r>
              <a:rPr lang="ko-KR" altLang="en-US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제주 </a:t>
            </a:r>
            <a:r>
              <a:rPr lang="en-US" altLang="ko-KR" sz="3600" b="1" spc="231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&gt; </a:t>
            </a:r>
            <a:r>
              <a:rPr lang="ko-KR" altLang="en-US" sz="3600" b="1" spc="231" dirty="0" smtClean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</a:rPr>
              <a:t>경기</a:t>
            </a:r>
            <a:endParaRPr lang="ko-KR" altLang="en-US" sz="3600" b="1" spc="231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9906000" y="4368766"/>
            <a:ext cx="807950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선호지역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제주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강원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서울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부산</a:t>
            </a:r>
            <a:r>
              <a:rPr lang="en-US" altLang="ko-KR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,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경기의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군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 별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워케이션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spc="26" dirty="0" err="1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언급량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합계를 지역별로 분석</a:t>
            </a:r>
            <a:endParaRPr lang="en-US" altLang="ko-KR" sz="2400" spc="26" dirty="0" smtClean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6032"/>
              </a:lnSpc>
              <a:buFont typeface="Arial" panose="020B0604020202020204" pitchFamily="34" charset="0"/>
              <a:buChar char="•"/>
            </a:pP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사업을 처음 추진한 강원도가 누적된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워케이션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</a:t>
            </a:r>
            <a:r>
              <a:rPr lang="ko-KR" altLang="en-US" sz="2400" spc="26" dirty="0" err="1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언급량이</a:t>
            </a:r>
            <a:r>
              <a:rPr lang="ko-KR" altLang="en-US" sz="2400" spc="26" dirty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 가장 많음을 알 수 </a:t>
            </a:r>
            <a:r>
              <a:rPr lang="ko-KR" altLang="en-US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있다</a:t>
            </a:r>
            <a:r>
              <a:rPr lang="en-US" altLang="ko-KR" sz="2400" spc="26" dirty="0" smtClean="0">
                <a:solidFill>
                  <a:schemeClr val="bg1"/>
                </a:solidFill>
                <a:latin typeface="Tlab 돋움 레귤러"/>
                <a:ea typeface="Tlab 돋움 레귤러"/>
                <a:cs typeface="Tlab 돋움 레귤러"/>
              </a:rPr>
              <a:t>.</a:t>
            </a:r>
            <a:endParaRPr lang="en-US" altLang="ko-KR" sz="2400" spc="26" dirty="0">
              <a:solidFill>
                <a:schemeClr val="bg1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grpSp>
        <p:nvGrpSpPr>
          <p:cNvPr id="46" name="Group 2"/>
          <p:cNvGrpSpPr/>
          <p:nvPr/>
        </p:nvGrpSpPr>
        <p:grpSpPr>
          <a:xfrm>
            <a:off x="9906000" y="6258257"/>
            <a:ext cx="7750698" cy="2893162"/>
            <a:chOff x="0" y="0"/>
            <a:chExt cx="1376911" cy="1443178"/>
          </a:xfrm>
          <a:noFill/>
        </p:grpSpPr>
        <p:sp>
          <p:nvSpPr>
            <p:cNvPr id="47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grpFill/>
            <a:ln w="38100" cap="rnd">
              <a:noFill/>
              <a:prstDash val="solid"/>
              <a:round/>
            </a:ln>
          </p:spPr>
        </p:sp>
        <p:sp>
          <p:nvSpPr>
            <p:cNvPr id="48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43" y="3099106"/>
            <a:ext cx="63912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23808</TotalTime>
  <Words>2723</Words>
  <Application>Microsoft Office PowerPoint</Application>
  <PresentationFormat>사용자 지정</PresentationFormat>
  <Paragraphs>396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Calibri</vt:lpstr>
      <vt:lpstr>Consolas</vt:lpstr>
      <vt:lpstr>맑은 고딕</vt:lpstr>
      <vt:lpstr>Cabin Bold</vt:lpstr>
      <vt:lpstr>Cambria Math</vt:lpstr>
      <vt:lpstr>Tlab 돋움 레귤러 Bold</vt:lpstr>
      <vt:lpstr>Cabin</vt:lpstr>
      <vt:lpstr>Arial</vt:lpstr>
      <vt:lpstr>Tlab 돋움 레귤러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프레젠테이션</dc:title>
  <dc:creator>서은수</dc:creator>
  <cp:lastModifiedBy>서은수</cp:lastModifiedBy>
  <cp:revision>688</cp:revision>
  <dcterms:created xsi:type="dcterms:W3CDTF">2006-08-16T00:00:00Z</dcterms:created>
  <dcterms:modified xsi:type="dcterms:W3CDTF">2025-04-18T06:49:30Z</dcterms:modified>
  <dc:identifier>DAGfg4JeCYE</dc:identifier>
</cp:coreProperties>
</file>